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371" r:id="rId2"/>
    <p:sldId id="824" r:id="rId3"/>
    <p:sldId id="867" r:id="rId4"/>
    <p:sldId id="1152" r:id="rId5"/>
    <p:sldId id="834" r:id="rId6"/>
    <p:sldId id="1079" r:id="rId7"/>
    <p:sldId id="1080" r:id="rId8"/>
    <p:sldId id="1150" r:id="rId9"/>
    <p:sldId id="892" r:id="rId10"/>
    <p:sldId id="893" r:id="rId11"/>
    <p:sldId id="894" r:id="rId12"/>
    <p:sldId id="987" r:id="rId13"/>
    <p:sldId id="984" r:id="rId14"/>
    <p:sldId id="864" r:id="rId15"/>
    <p:sldId id="932" r:id="rId16"/>
    <p:sldId id="1083" r:id="rId17"/>
    <p:sldId id="1012" r:id="rId18"/>
    <p:sldId id="1040" r:id="rId19"/>
    <p:sldId id="1041" r:id="rId20"/>
    <p:sldId id="1043" r:id="rId21"/>
    <p:sldId id="1015" r:id="rId22"/>
    <p:sldId id="1002" r:id="rId23"/>
    <p:sldId id="1063" r:id="rId24"/>
    <p:sldId id="1153" r:id="rId25"/>
    <p:sldId id="1044" r:id="rId26"/>
    <p:sldId id="1053" r:id="rId27"/>
    <p:sldId id="1055" r:id="rId28"/>
    <p:sldId id="1047" r:id="rId29"/>
    <p:sldId id="1048" r:id="rId30"/>
    <p:sldId id="1078" r:id="rId31"/>
    <p:sldId id="1056" r:id="rId32"/>
    <p:sldId id="1057" r:id="rId33"/>
    <p:sldId id="1060" r:id="rId34"/>
    <p:sldId id="1061" r:id="rId35"/>
    <p:sldId id="1049" r:id="rId36"/>
    <p:sldId id="1051" r:id="rId37"/>
    <p:sldId id="1154" r:id="rId38"/>
    <p:sldId id="1052" r:id="rId39"/>
    <p:sldId id="1082" r:id="rId40"/>
    <p:sldId id="1074" r:id="rId41"/>
    <p:sldId id="1030" r:id="rId42"/>
    <p:sldId id="1034" r:id="rId43"/>
    <p:sldId id="1064" r:id="rId44"/>
    <p:sldId id="1038" r:id="rId45"/>
    <p:sldId id="1065" r:id="rId46"/>
    <p:sldId id="1070" r:id="rId47"/>
    <p:sldId id="1035" r:id="rId48"/>
    <p:sldId id="1068" r:id="rId49"/>
    <p:sldId id="1033" r:id="rId50"/>
    <p:sldId id="1069" r:id="rId51"/>
    <p:sldId id="1077" r:id="rId52"/>
    <p:sldId id="1025" r:id="rId53"/>
    <p:sldId id="1084" r:id="rId54"/>
    <p:sldId id="1076" r:id="rId55"/>
    <p:sldId id="1085" r:id="rId56"/>
    <p:sldId id="1088" r:id="rId57"/>
    <p:sldId id="1089" r:id="rId58"/>
    <p:sldId id="1091" r:id="rId59"/>
    <p:sldId id="1075" r:id="rId60"/>
    <p:sldId id="1149" r:id="rId61"/>
    <p:sldId id="843" r:id="rId6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BDEA5474-E479-4DFF-9C39-EE39EF3980AF}">
          <p14:sldIdLst>
            <p14:sldId id="371"/>
            <p14:sldId id="824"/>
            <p14:sldId id="867"/>
            <p14:sldId id="1152"/>
            <p14:sldId id="834"/>
            <p14:sldId id="1079"/>
            <p14:sldId id="1080"/>
            <p14:sldId id="1150"/>
            <p14:sldId id="892"/>
            <p14:sldId id="893"/>
            <p14:sldId id="894"/>
            <p14:sldId id="987"/>
            <p14:sldId id="984"/>
            <p14:sldId id="864"/>
            <p14:sldId id="932"/>
            <p14:sldId id="1083"/>
            <p14:sldId id="1012"/>
            <p14:sldId id="1040"/>
            <p14:sldId id="1041"/>
            <p14:sldId id="1043"/>
            <p14:sldId id="1015"/>
            <p14:sldId id="1002"/>
            <p14:sldId id="1063"/>
            <p14:sldId id="1153"/>
            <p14:sldId id="1044"/>
            <p14:sldId id="1053"/>
            <p14:sldId id="1055"/>
            <p14:sldId id="1047"/>
            <p14:sldId id="1048"/>
            <p14:sldId id="1078"/>
            <p14:sldId id="1056"/>
            <p14:sldId id="1057"/>
            <p14:sldId id="1060"/>
            <p14:sldId id="1061"/>
            <p14:sldId id="1049"/>
            <p14:sldId id="1051"/>
            <p14:sldId id="1154"/>
            <p14:sldId id="1052"/>
            <p14:sldId id="1082"/>
            <p14:sldId id="1074"/>
            <p14:sldId id="1030"/>
            <p14:sldId id="1034"/>
            <p14:sldId id="1064"/>
            <p14:sldId id="1038"/>
            <p14:sldId id="1065"/>
            <p14:sldId id="1070"/>
            <p14:sldId id="1035"/>
            <p14:sldId id="1068"/>
            <p14:sldId id="1033"/>
            <p14:sldId id="1069"/>
            <p14:sldId id="1077"/>
            <p14:sldId id="1025"/>
            <p14:sldId id="1084"/>
            <p14:sldId id="1076"/>
            <p14:sldId id="1085"/>
            <p14:sldId id="1088"/>
            <p14:sldId id="1089"/>
            <p14:sldId id="1091"/>
            <p14:sldId id="1075"/>
            <p14:sldId id="1149"/>
            <p14:sldId id="84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0000FF"/>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23" autoAdjust="0"/>
    <p:restoredTop sz="79609" autoAdjust="0"/>
  </p:normalViewPr>
  <p:slideViewPr>
    <p:cSldViewPr>
      <p:cViewPr varScale="1">
        <p:scale>
          <a:sx n="103" d="100"/>
          <a:sy n="103" d="100"/>
        </p:scale>
        <p:origin x="1452" y="114"/>
      </p:cViewPr>
      <p:guideLst>
        <p:guide orient="horz" pos="2160"/>
        <p:guide pos="2880"/>
      </p:guideLst>
    </p:cSldViewPr>
  </p:slideViewPr>
  <p:outlineViewPr>
    <p:cViewPr>
      <p:scale>
        <a:sx n="33" d="100"/>
        <a:sy n="33" d="100"/>
      </p:scale>
      <p:origin x="0" y="-34560"/>
    </p:cViewPr>
  </p:outlineViewPr>
  <p:notesTextViewPr>
    <p:cViewPr>
      <p:scale>
        <a:sx n="100" d="100"/>
        <a:sy n="100" d="100"/>
      </p:scale>
      <p:origin x="0" y="0"/>
    </p:cViewPr>
  </p:notesTextViewPr>
  <p:sorterViewPr>
    <p:cViewPr varScale="1">
      <p:scale>
        <a:sx n="1" d="1"/>
        <a:sy n="1" d="1"/>
      </p:scale>
      <p:origin x="0" y="-422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bilibili.com/video/BV1hg4y1873j?from=search&amp;seid=14821159815301028409"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CC9163-7EC6-4747-8782-88871FDBE126}" type="slidenum">
              <a:rPr lang="en-US" smtClean="0"/>
              <a:pPr/>
              <a:t>15</a:t>
            </a:fld>
            <a:endParaRPr lang="en-US"/>
          </a:p>
        </p:txBody>
      </p:sp>
    </p:spTree>
    <p:extLst>
      <p:ext uri="{BB962C8B-B14F-4D97-AF65-F5344CB8AC3E}">
        <p14:creationId xmlns:p14="http://schemas.microsoft.com/office/powerpoint/2010/main" val="3046099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MC Control</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2700028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https://www.bilibili.com/video/BV1hg4y1873j?from=search&amp;seid=14821159815301028409</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557711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980603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SE" dirty="0"/>
              </a:p>
            </p:txBody>
          </p:sp>
        </mc:Choice>
        <mc:Fallback xmlns="">
          <p:sp>
            <p:nvSpPr>
              <p:cNvPr id="3" name="Notes Placeholder 2"/>
              <p:cNvSpPr>
                <a:spLocks noGrp="1"/>
              </p:cNvSpPr>
              <p:nvPr>
                <p:ph type="body" idx="1"/>
              </p:nvPr>
            </p:nvSpPr>
            <p:spPr/>
            <p:txBody>
              <a:bodyPr/>
              <a:lstStyle/>
              <a:p>
                <a:r>
                  <a:rPr lang="en-US" i="0">
                    <a:latin typeface="Cambria Math" panose="02040503050406030204" pitchFamily="18" charset="0"/>
                  </a:rPr>
                  <a:t>𝑣_∗ (𝑠)=max┬𝑎  𝑞_∗ (𝑠,𝑎);𝑞_∗ (𝑠,𝑎)=∑_(𝑟,𝑠^′)▒〖𝑝(𝑟,𝑠′│𝑠,𝑎) 〗 [𝑟+𝛾𝑣_∗ (𝑠′)]</a:t>
                </a:r>
                <a:endParaRPr lang="en-US" dirty="0"/>
              </a:p>
              <a:p>
                <a:r>
                  <a:rPr lang="en-US" i="0">
                    <a:latin typeface="Cambria Math" panose="02040503050406030204" pitchFamily="18" charset="0"/>
                  </a:rPr>
                  <a:t>𝑞_∗ (</a:t>
                </a:r>
                <a:r>
                  <a:rPr lang="en-US" b="0" i="0">
                    <a:latin typeface="Cambria Math" panose="02040503050406030204" pitchFamily="18" charset="0"/>
                  </a:rPr>
                  <a:t>𝐶</a:t>
                </a:r>
                <a:r>
                  <a:rPr lang="en-US" i="0">
                    <a:latin typeface="Cambria Math" panose="02040503050406030204" pitchFamily="18" charset="0"/>
                  </a:rPr>
                  <a:t>,</a:t>
                </a:r>
                <a:r>
                  <a:rPr lang="en-US" b="0" i="0">
                    <a:latin typeface="Cambria Math" panose="02040503050406030204" pitchFamily="18" charset="0"/>
                  </a:rPr>
                  <a:t>𝑙)</a:t>
                </a:r>
                <a:r>
                  <a:rPr lang="en-US" i="0">
                    <a:latin typeface="Cambria Math" panose="02040503050406030204" pitchFamily="18" charset="0"/>
                  </a:rPr>
                  <a:t>=∑_(𝑟,𝑠^′)▒〖𝑝(𝑟,𝑠′│𝑠,𝑎) 〗 [𝑟+𝛾𝑣_∗ (𝑠′)]</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395098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20</a:t>
            </a:fld>
            <a:endParaRPr lang="en-US" altLang="zh-CN"/>
          </a:p>
        </p:txBody>
      </p:sp>
    </p:spTree>
    <p:extLst>
      <p:ext uri="{BB962C8B-B14F-4D97-AF65-F5344CB8AC3E}">
        <p14:creationId xmlns:p14="http://schemas.microsoft.com/office/powerpoint/2010/main" val="1379468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solidFill>
                      <a:srgbClr val="C00000"/>
                    </a:solidFill>
                  </a:rPr>
                  <a:t>Can</a:t>
                </a:r>
                <a:r>
                  <a:rPr lang="en-US" dirty="0">
                    <a:solidFill>
                      <a:schemeClr val="tx1"/>
                    </a:solidFill>
                  </a:rPr>
                  <a:t> get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a:latin typeface="Cambria Math" panose="02040503050406030204" pitchFamily="18" charset="0"/>
                      </a:rPr>
                      <m:t>=</m:t>
                    </m:r>
                    <m:r>
                      <m:rPr>
                        <m:sty m:val="p"/>
                      </m:rPr>
                      <a:rPr lang="en-US">
                        <a:latin typeface="Cambria Math" panose="02040503050406030204" pitchFamily="18" charset="0"/>
                      </a:rPr>
                      <m:t>arg</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p>
              <a:p>
                <a:r>
                  <a:rPr lang="en-US" dirty="0">
                    <a:solidFill>
                      <a:srgbClr val="C00000"/>
                    </a:solidFill>
                  </a:rPr>
                  <a:t>Cannot</a:t>
                </a:r>
                <a:r>
                  <a:rPr lang="en-US" dirty="0"/>
                  <a:t> get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oMath>
                </a14:m>
                <a:r>
                  <a:rPr lang="en-US" dirty="0">
                    <a:solidFill>
                      <a:schemeClr val="tx1"/>
                    </a:solidFill>
                  </a:rPr>
                  <a:t>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d>
                  </m:oMath>
                </a14:m>
                <a:endParaRPr lang="en-SE" dirty="0"/>
              </a:p>
            </p:txBody>
          </p:sp>
        </mc:Choice>
        <mc:Fallback xmlns="">
          <p:sp>
            <p:nvSpPr>
              <p:cNvPr id="3" name="Notes Placeholder 2"/>
              <p:cNvSpPr>
                <a:spLocks noGrp="1"/>
              </p:cNvSpPr>
              <p:nvPr>
                <p:ph type="body" idx="1"/>
              </p:nvPr>
            </p:nvSpPr>
            <p:spPr/>
            <p:txBody>
              <a:bodyPr/>
              <a:lstStyle/>
              <a:p>
                <a:r>
                  <a:rPr lang="en-US" dirty="0">
                    <a:solidFill>
                      <a:srgbClr val="C00000"/>
                    </a:solidFill>
                  </a:rPr>
                  <a:t>Can</a:t>
                </a:r>
                <a:r>
                  <a:rPr lang="en-US" dirty="0">
                    <a:solidFill>
                      <a:schemeClr val="tx1"/>
                    </a:solidFill>
                  </a:rPr>
                  <a:t> get optimal policy </a:t>
                </a:r>
                <a:r>
                  <a:rPr lang="en-US" i="0">
                    <a:latin typeface="Cambria Math" panose="02040503050406030204" pitchFamily="18" charset="0"/>
                  </a:rPr>
                  <a:t>𝜋_∗ (s)=arg max┬𝑎</a:t>
                </a:r>
                <a:r>
                  <a:rPr lang="en-US" b="0" i="0">
                    <a:latin typeface="Cambria Math" panose="02040503050406030204" pitchFamily="18" charset="0"/>
                  </a:rPr>
                  <a:t>  </a:t>
                </a:r>
                <a:r>
                  <a:rPr lang="en-US" i="0">
                    <a:latin typeface="Cambria Math" panose="02040503050406030204" pitchFamily="18" charset="0"/>
                  </a:rPr>
                  <a:t>𝑞_∗ (𝑠,𝑎)</a:t>
                </a:r>
                <a:endParaRPr lang="en-US" dirty="0"/>
              </a:p>
              <a:p>
                <a:r>
                  <a:rPr lang="en-US" dirty="0">
                    <a:solidFill>
                      <a:srgbClr val="C00000"/>
                    </a:solidFill>
                  </a:rPr>
                  <a:t>Cannot</a:t>
                </a:r>
                <a:r>
                  <a:rPr lang="en-US" dirty="0"/>
                  <a:t> get optimal policy </a:t>
                </a:r>
                <a:r>
                  <a:rPr lang="en-US" i="0">
                    <a:latin typeface="Cambria Math" panose="02040503050406030204" pitchFamily="18" charset="0"/>
                  </a:rPr>
                  <a:t>𝜋_∗ (s)</a:t>
                </a:r>
                <a:r>
                  <a:rPr lang="en-US" dirty="0">
                    <a:solidFill>
                      <a:schemeClr val="tx1"/>
                    </a:solidFill>
                  </a:rPr>
                  <a:t> from </a:t>
                </a:r>
                <a:r>
                  <a:rPr lang="en-US" i="0">
                    <a:latin typeface="Cambria Math" panose="02040503050406030204" pitchFamily="18" charset="0"/>
                  </a:rPr>
                  <a:t>𝑣_∗ (</a:t>
                </a:r>
                <a:r>
                  <a:rPr lang="en-US" b="0" i="0">
                    <a:latin typeface="Cambria Math" panose="02040503050406030204" pitchFamily="18" charset="0"/>
                  </a:rPr>
                  <a:t>𝑠)</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3713335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Turn recursive Bellman equations into updates</a:t>
                </a:r>
              </a:p>
              <a:p>
                <a:r>
                  <a:rPr lang="en-US" dirty="0"/>
                  <a:t>	(like value iteration)</a:t>
                </a:r>
              </a:p>
              <a:p>
                <a:r>
                  <a:rPr lang="en-US" dirty="0">
                    <a:solidFill>
                      <a:schemeClr val="tx1"/>
                    </a:solidFill>
                  </a:rPr>
                  <a:t>Computationally efficient:</a:t>
                </a:r>
              </a:p>
              <a:p>
                <a:pPr lvl="1"/>
                <a:r>
                  <a:rPr lang="en-US" dirty="0">
                    <a:solidFill>
                      <a:schemeClr val="tx1"/>
                    </a:solidFill>
                  </a:rPr>
                  <a:t>Without the max operator, the Bellman equations are just </a:t>
                </a:r>
                <a:endParaRPr lang="en-US" dirty="0"/>
              </a:p>
              <a:p>
                <a:endParaRPr lang="en-US" dirty="0"/>
              </a:p>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cs typeface="Palatino"/>
                            </a:rPr>
                          </m:ctrlPr>
                        </m:sSubSupPr>
                        <m:e>
                          <m:r>
                            <a:rPr lang="en-US" i="1">
                              <a:latin typeface="Cambria Math" panose="02040503050406030204" pitchFamily="18" charset="0"/>
                              <a:cs typeface="Palatino"/>
                            </a:rPr>
                            <m:t>𝑉</m:t>
                          </m:r>
                        </m:e>
                        <m:sub>
                          <m:r>
                            <a:rPr lang="en-US" b="0" i="1" smtClean="0">
                              <a:latin typeface="Cambria Math" panose="02040503050406030204" pitchFamily="18" charset="0"/>
                              <a:cs typeface="Palatino"/>
                            </a:rPr>
                            <m:t>0</m:t>
                          </m:r>
                        </m:sub>
                        <m:sup>
                          <m:r>
                            <a:rPr lang="en-US" i="1">
                              <a:latin typeface="Cambria Math" panose="02040503050406030204" pitchFamily="18" charset="0"/>
                              <a:cs typeface="Palatino"/>
                            </a:rPr>
                            <m:t>𝜋</m:t>
                          </m:r>
                        </m:sup>
                      </m:sSub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b="0" i="1" smtClean="0">
                          <a:latin typeface="Cambria Math" panose="02040503050406030204" pitchFamily="18" charset="0"/>
                          <a:cs typeface="Palatino"/>
                        </a:rPr>
                        <m:t>=0</m:t>
                      </m:r>
                    </m:oMath>
                  </m:oMathPara>
                </a14:m>
                <a:endParaRPr lang="en-US" i="1" dirty="0">
                  <a:latin typeface="Cambria Math" panose="02040503050406030204" pitchFamily="18" charset="0"/>
                  <a:cs typeface="Palatino"/>
                </a:endParaRPr>
              </a:p>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cs typeface="Palatino"/>
                            </a:rPr>
                          </m:ctrlPr>
                        </m:sSubSupPr>
                        <m:e>
                          <m:r>
                            <a:rPr lang="en-US" i="1">
                              <a:latin typeface="Cambria Math" panose="02040503050406030204" pitchFamily="18" charset="0"/>
                              <a:cs typeface="Palatino"/>
                            </a:rPr>
                            <m:t>𝑉</m:t>
                          </m:r>
                        </m:e>
                        <m:sub>
                          <m:r>
                            <a:rPr lang="en-US" i="1">
                              <a:latin typeface="Cambria Math" panose="02040503050406030204" pitchFamily="18" charset="0"/>
                              <a:cs typeface="Palatino"/>
                            </a:rPr>
                            <m:t>𝑘</m:t>
                          </m:r>
                          <m:r>
                            <a:rPr lang="en-US" i="1">
                              <a:latin typeface="Cambria Math" panose="02040503050406030204" pitchFamily="18" charset="0"/>
                              <a:cs typeface="Palatino"/>
                            </a:rPr>
                            <m:t>+1</m:t>
                          </m:r>
                        </m:sub>
                        <m:sup>
                          <m:r>
                            <a:rPr lang="en-US" i="1">
                              <a:latin typeface="Cambria Math" panose="02040503050406030204" pitchFamily="18" charset="0"/>
                              <a:cs typeface="Palatino"/>
                            </a:rPr>
                            <m:t>𝜋</m:t>
                          </m:r>
                        </m:sup>
                      </m:sSub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nary>
                        <m:naryPr>
                          <m:chr m:val="∑"/>
                          <m:supHide m:val="on"/>
                          <m:ctrlPr>
                            <a:rPr lang="en-US" i="1">
                              <a:latin typeface="Cambria Math" panose="02040503050406030204" pitchFamily="18" charset="0"/>
                              <a:cs typeface="Palatino"/>
                            </a:rPr>
                          </m:ctrlPr>
                        </m:naryPr>
                        <m:sub>
                          <m:r>
                            <a:rPr lang="en-US" i="1">
                              <a:latin typeface="Cambria Math" panose="02040503050406030204" pitchFamily="18" charset="0"/>
                              <a:cs typeface="Palatino"/>
                            </a:rPr>
                            <m:t>𝑠</m:t>
                          </m:r>
                          <m:r>
                            <a:rPr lang="en-US" i="1">
                              <a:latin typeface="Cambria Math" panose="02040503050406030204" pitchFamily="18" charset="0"/>
                              <a:cs typeface="Palatino"/>
                            </a:rPr>
                            <m:t>′</m:t>
                          </m:r>
                        </m:sub>
                        <m:sup/>
                        <m:e>
                          <m:r>
                            <a:rPr lang="en-US" i="1">
                              <a:latin typeface="Cambria Math" panose="02040503050406030204" pitchFamily="18" charset="0"/>
                              <a:cs typeface="Palatino"/>
                            </a:rPr>
                            <m:t>𝑇</m:t>
                          </m:r>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𝑠</m:t>
                                  </m:r>
                                </m:e>
                                <m:sup>
                                  <m:r>
                                    <a:rPr lang="en-US" i="1">
                                      <a:latin typeface="Cambria Math" panose="02040503050406030204" pitchFamily="18" charset="0"/>
                                      <a:cs typeface="Palatino"/>
                                    </a:rPr>
                                    <m:t>′</m:t>
                                  </m:r>
                                </m:sup>
                              </m:sSup>
                            </m:e>
                          </m:d>
                        </m:e>
                      </m:nary>
                      <m:r>
                        <a:rPr lang="en-US" i="1">
                          <a:latin typeface="Cambria Math" panose="02040503050406030204" pitchFamily="18" charset="0"/>
                          <a:cs typeface="Palatino"/>
                        </a:rPr>
                        <m:t>[</m:t>
                      </m:r>
                      <m:r>
                        <a:rPr lang="en-US" i="1">
                          <a:latin typeface="Cambria Math" panose="02040503050406030204" pitchFamily="18" charset="0"/>
                          <a:cs typeface="Palatino"/>
                        </a:rPr>
                        <m:t>𝑅</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𝑠</m:t>
                          </m:r>
                        </m:e>
                        <m:sup>
                          <m:r>
                            <a:rPr lang="en-US" i="1">
                              <a:latin typeface="Cambria Math" panose="02040503050406030204" pitchFamily="18" charset="0"/>
                              <a:cs typeface="Palatino"/>
                            </a:rPr>
                            <m:t>′</m:t>
                          </m:r>
                        </m:sup>
                      </m:sSup>
                      <m:r>
                        <a:rPr lang="en-US" b="0" i="1" smtClean="0">
                          <a:latin typeface="Cambria Math" panose="02040503050406030204" pitchFamily="18" charset="0"/>
                          <a:cs typeface="Palatino"/>
                        </a:rPr>
                        <m:t>)</m:t>
                      </m:r>
                      <m:r>
                        <a:rPr lang="en-US" i="1">
                          <a:latin typeface="Cambria Math" panose="02040503050406030204" pitchFamily="18" charset="0"/>
                          <a:cs typeface="Palatino"/>
                        </a:rPr>
                        <m:t>+</m:t>
                      </m:r>
                      <m:r>
                        <a:rPr lang="en-US" i="1">
                          <a:latin typeface="Cambria Math" panose="02040503050406030204" pitchFamily="18" charset="0"/>
                          <a:cs typeface="Palatino"/>
                        </a:rPr>
                        <m:t>𝛾</m:t>
                      </m:r>
                      <m:sSub>
                        <m:sSubPr>
                          <m:ctrlPr>
                            <a:rPr lang="en-US" i="1">
                              <a:latin typeface="Cambria Math" panose="02040503050406030204" pitchFamily="18" charset="0"/>
                              <a:cs typeface="Palatino"/>
                            </a:rPr>
                          </m:ctrlPr>
                        </m:sSubPr>
                        <m:e>
                          <m:r>
                            <a:rPr lang="en-US" i="1">
                              <a:latin typeface="Cambria Math" panose="02040503050406030204" pitchFamily="18" charset="0"/>
                              <a:cs typeface="Palatino"/>
                            </a:rPr>
                            <m:t>𝑉</m:t>
                          </m:r>
                        </m:e>
                        <m:sub>
                          <m:r>
                            <a:rPr lang="en-US" i="1">
                              <a:latin typeface="Cambria Math" panose="02040503050406030204" pitchFamily="18" charset="0"/>
                              <a:cs typeface="Palatino"/>
                            </a:rPr>
                            <m:t>𝑘</m:t>
                          </m:r>
                        </m:sub>
                      </m:sSub>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oMath>
                  </m:oMathPara>
                </a14:m>
                <a:endParaRPr lang="en-US" dirty="0"/>
              </a:p>
              <a:p>
                <a:endParaRPr lang="en-US" dirty="0"/>
              </a:p>
              <a:p>
                <a:endParaRPr lang="en-SE" dirty="0"/>
              </a:p>
            </p:txBody>
          </p:sp>
        </mc:Choice>
        <mc:Fallback xmlns="">
          <p:sp>
            <p:nvSpPr>
              <p:cNvPr id="3" name="Notes Placeholder 2"/>
              <p:cNvSpPr>
                <a:spLocks noGrp="1"/>
              </p:cNvSpPr>
              <p:nvPr>
                <p:ph type="body" idx="1"/>
              </p:nvPr>
            </p:nvSpPr>
            <p:spPr/>
            <p:txBody>
              <a:bodyPr/>
              <a:lstStyle/>
              <a:p>
                <a:r>
                  <a:rPr lang="en-US" dirty="0"/>
                  <a:t>Turn recursive Bellman equations into updates</a:t>
                </a:r>
              </a:p>
              <a:p>
                <a:r>
                  <a:rPr lang="en-US" dirty="0"/>
                  <a:t>	(like value iteration)</a:t>
                </a:r>
              </a:p>
              <a:p>
                <a:endParaRPr lang="en-US" dirty="0"/>
              </a:p>
              <a:p>
                <a:r>
                  <a:rPr lang="en-US" i="0">
                    <a:latin typeface="Cambria Math" panose="02040503050406030204" pitchFamily="18" charset="0"/>
                    <a:cs typeface="Palatino"/>
                  </a:rPr>
                  <a:t>𝑉_</a:t>
                </a:r>
                <a:r>
                  <a:rPr lang="en-US" b="0" i="0">
                    <a:latin typeface="Cambria Math" panose="02040503050406030204" pitchFamily="18" charset="0"/>
                    <a:cs typeface="Palatino"/>
                  </a:rPr>
                  <a:t>0^</a:t>
                </a:r>
                <a:r>
                  <a:rPr lang="en-US" i="0">
                    <a:latin typeface="Cambria Math" panose="02040503050406030204" pitchFamily="18" charset="0"/>
                    <a:cs typeface="Palatino"/>
                  </a:rPr>
                  <a:t>𝜋 </a:t>
                </a:r>
                <a:r>
                  <a:rPr lang="en-US" i="0">
                    <a:latin typeface="Cambria Math" panose="02040503050406030204" pitchFamily="18" charset="0"/>
                  </a:rPr>
                  <a:t>(</a:t>
                </a:r>
                <a:r>
                  <a:rPr lang="en-US" i="0">
                    <a:latin typeface="Cambria Math" panose="02040503050406030204" pitchFamily="18" charset="0"/>
                    <a:cs typeface="Palatino"/>
                  </a:rPr>
                  <a:t>𝑠)</a:t>
                </a:r>
                <a:r>
                  <a:rPr lang="en-US" b="0" i="0">
                    <a:latin typeface="Cambria Math" panose="02040503050406030204" pitchFamily="18" charset="0"/>
                    <a:cs typeface="Palatino"/>
                  </a:rPr>
                  <a:t>=0</a:t>
                </a:r>
                <a:endParaRPr lang="en-US" i="1" dirty="0">
                  <a:latin typeface="Cambria Math" panose="02040503050406030204" pitchFamily="18" charset="0"/>
                  <a:cs typeface="Palatino"/>
                </a:endParaRPr>
              </a:p>
              <a:p>
                <a:r>
                  <a:rPr lang="en-US" i="0">
                    <a:latin typeface="Cambria Math" panose="02040503050406030204" pitchFamily="18" charset="0"/>
                    <a:cs typeface="Palatino"/>
                  </a:rPr>
                  <a:t>𝑉_(𝑘+1)^𝜋 </a:t>
                </a:r>
                <a:r>
                  <a:rPr lang="en-US" i="0">
                    <a:latin typeface="Cambria Math" panose="02040503050406030204" pitchFamily="18" charset="0"/>
                  </a:rPr>
                  <a:t>(</a:t>
                </a:r>
                <a:r>
                  <a:rPr lang="en-US" i="0">
                    <a:latin typeface="Cambria Math" panose="02040503050406030204" pitchFamily="18" charset="0"/>
                    <a:cs typeface="Palatino"/>
                  </a:rPr>
                  <a:t>𝑠)=</a:t>
                </a:r>
                <a:r>
                  <a:rPr lang="en-US" i="0">
                    <a:latin typeface="Cambria Math" panose="02040503050406030204" pitchFamily="18" charset="0"/>
                  </a:rPr>
                  <a:t>∑_</a:t>
                </a:r>
                <a:r>
                  <a:rPr lang="en-US" i="0">
                    <a:latin typeface="Cambria Math" panose="02040503050406030204" pitchFamily="18" charset="0"/>
                    <a:cs typeface="Palatino"/>
                  </a:rPr>
                  <a:t>𝑠′▒𝑇(𝑠,𝜋(𝑠),𝑠^′ ) [𝑅(𝑠,𝜋(𝑠),𝑠^′</a:t>
                </a:r>
                <a:r>
                  <a:rPr lang="en-US" b="0" i="0">
                    <a:latin typeface="Cambria Math" panose="02040503050406030204" pitchFamily="18" charset="0"/>
                    <a:cs typeface="Palatino"/>
                  </a:rPr>
                  <a:t>)</a:t>
                </a:r>
                <a:r>
                  <a:rPr lang="en-US" i="0">
                    <a:latin typeface="Cambria Math" panose="02040503050406030204" pitchFamily="18" charset="0"/>
                    <a:cs typeface="Palatino"/>
                  </a:rPr>
                  <a:t>+𝛾𝑉_𝑘 (𝑠′)]</a:t>
                </a:r>
                <a:endParaRPr lang="en-US" dirty="0"/>
              </a:p>
              <a:p>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125541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the back diagrams, BF denotes Branching Factor of backup diagram.</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41141020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terminal state is shown in two places, </a:t>
            </a:r>
          </a:p>
          <a:p>
            <a:r>
              <a:rPr lang="en-US" dirty="0"/>
              <a:t>but formally it is the same state.  </a:t>
            </a:r>
          </a:p>
          <a:p>
            <a:r>
              <a:rPr lang="en-US" dirty="0"/>
              <a:t>Since the problem is episodic, </a:t>
            </a:r>
          </a:p>
          <a:p>
            <a:r>
              <a:rPr lang="en-US" dirty="0"/>
              <a:t>let's consider the undiscounted case of gamma equals 1. </a:t>
            </a:r>
          </a:p>
          <a:p>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797837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Policy: State to action</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4115329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Consider each direction in the order (</a:t>
            </a:r>
            <a:r>
              <a:rPr lang="en-US" dirty="0"/>
              <a:t>left, right, up, down).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1780994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and the numbers shown are rounded to two significant digits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16544940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Computing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r>
                      <a:rPr lang="en-US" i="1" dirty="0">
                        <a:latin typeface="Cambria Math" panose="02040503050406030204" pitchFamily="18" charset="0"/>
                      </a:rPr>
                      <m:t>𝑚</m:t>
                    </m:r>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r>
                      <a:rPr lang="en-US" i="1" dirty="0">
                        <a:latin typeface="Cambria Math" panose="02040503050406030204" pitchFamily="18" charset="0"/>
                      </a:rPr>
                      <m:t>)</m:t>
                    </m:r>
                  </m:oMath>
                </a14:m>
                <a:r>
                  <a:rPr lang="en-US" dirty="0"/>
                  <a:t> per iteration, for </a:t>
                </a:r>
                <a14:m>
                  <m:oMath xmlns:m="http://schemas.openxmlformats.org/officeDocument/2006/math">
                    <m:r>
                      <a:rPr lang="en-US" i="1" dirty="0">
                        <a:latin typeface="Cambria Math" panose="02040503050406030204" pitchFamily="18" charset="0"/>
                      </a:rPr>
                      <m:t>𝑚</m:t>
                    </m:r>
                  </m:oMath>
                </a14:m>
                <a:r>
                  <a:rPr lang="en-US" dirty="0"/>
                  <a:t> actions and </a:t>
                </a:r>
                <a14:m>
                  <m:oMath xmlns:m="http://schemas.openxmlformats.org/officeDocument/2006/math">
                    <m:r>
                      <a:rPr lang="en-US" i="1" dirty="0">
                        <a:latin typeface="Cambria Math" panose="02040503050406030204" pitchFamily="18" charset="0"/>
                      </a:rPr>
                      <m:t>𝑛</m:t>
                    </m:r>
                  </m:oMath>
                </a14:m>
                <a:r>
                  <a:rPr lang="en-US" dirty="0"/>
                  <a:t> states.</a:t>
                </a:r>
              </a:p>
              <a:p>
                <a:r>
                  <a:rPr lang="en-US" dirty="0"/>
                  <a:t>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Complexity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𝑚</m:t>
                        </m:r>
                      </m:e>
                      <m:sup>
                        <m:r>
                          <a:rPr lang="en-US" i="1" dirty="0">
                            <a:latin typeface="Cambria Math" panose="02040503050406030204" pitchFamily="18" charset="0"/>
                          </a:rPr>
                          <m:t>2</m:t>
                        </m:r>
                      </m:sup>
                    </m:sSup>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r>
                      <a:rPr lang="en-US" i="1" dirty="0">
                        <a:latin typeface="Cambria Math" panose="02040503050406030204" pitchFamily="18" charset="0"/>
                      </a:rPr>
                      <m:t>)</m:t>
                    </m:r>
                  </m:oMath>
                </a14:m>
                <a:r>
                  <a:rPr lang="en-US" dirty="0"/>
                  <a:t> per iteration.</a:t>
                </a:r>
              </a:p>
              <a:p>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Computing </a:t>
                </a:r>
                <a:r>
                  <a:rPr lang="en-US" i="0" dirty="0">
                    <a:latin typeface="Cambria Math" panose="02040503050406030204" pitchFamily="18" charset="0"/>
                  </a:rPr>
                  <a:t>𝑣_𝜋 (𝑠)</a:t>
                </a:r>
                <a:r>
                  <a:rPr lang="en-US" dirty="0"/>
                  <a:t> or </a:t>
                </a:r>
                <a:r>
                  <a:rPr lang="en-US" i="0" dirty="0">
                    <a:latin typeface="Cambria Math" panose="02040503050406030204" pitchFamily="18" charset="0"/>
                  </a:rPr>
                  <a:t>𝑣_∗ (𝑠)</a:t>
                </a:r>
                <a:r>
                  <a:rPr lang="en-US" dirty="0"/>
                  <a:t>: </a:t>
                </a:r>
                <a:r>
                  <a:rPr lang="en-US" i="0" dirty="0">
                    <a:latin typeface="Cambria Math" panose="02040503050406030204" pitchFamily="18" charset="0"/>
                  </a:rPr>
                  <a:t>𝑂(𝑚𝑛^2)</a:t>
                </a:r>
                <a:r>
                  <a:rPr lang="en-US" dirty="0"/>
                  <a:t> per iteration, for </a:t>
                </a:r>
                <a:r>
                  <a:rPr lang="en-US" i="0" dirty="0">
                    <a:latin typeface="Cambria Math" panose="02040503050406030204" pitchFamily="18" charset="0"/>
                  </a:rPr>
                  <a:t>𝑚</a:t>
                </a:r>
                <a:r>
                  <a:rPr lang="en-US" dirty="0"/>
                  <a:t> actions and </a:t>
                </a:r>
                <a:r>
                  <a:rPr lang="en-US" i="0" dirty="0">
                    <a:latin typeface="Cambria Math" panose="02040503050406030204" pitchFamily="18" charset="0"/>
                  </a:rPr>
                  <a:t>𝑛</a:t>
                </a:r>
                <a:r>
                  <a:rPr lang="en-US" dirty="0"/>
                  <a:t> states.</a:t>
                </a:r>
              </a:p>
              <a:p>
                <a:r>
                  <a:rPr lang="en-US" dirty="0"/>
                  <a:t>Computing </a:t>
                </a:r>
                <a:r>
                  <a:rPr lang="en-US" i="0">
                    <a:latin typeface="Cambria Math" panose="02040503050406030204" pitchFamily="18" charset="0"/>
                  </a:rPr>
                  <a:t>𝑞_𝜋 (𝑠,𝑎)</a:t>
                </a:r>
                <a:r>
                  <a:rPr lang="en-US" dirty="0"/>
                  <a:t> or </a:t>
                </a:r>
                <a:r>
                  <a:rPr lang="en-US" i="0">
                    <a:latin typeface="Cambria Math" panose="02040503050406030204" pitchFamily="18" charset="0"/>
                  </a:rPr>
                  <a:t>𝑞_∗ (𝑠,𝑎)</a:t>
                </a:r>
                <a:r>
                  <a:rPr lang="en-US" dirty="0"/>
                  <a:t>: Complexity </a:t>
                </a:r>
                <a:r>
                  <a:rPr lang="en-US" i="0" dirty="0">
                    <a:latin typeface="Cambria Math" panose="02040503050406030204" pitchFamily="18" charset="0"/>
                  </a:rPr>
                  <a:t>𝑂(𝑚^2 𝑛^2)</a:t>
                </a:r>
                <a:r>
                  <a:rPr lang="en-US" dirty="0"/>
                  <a:t> per iteration.</a:t>
                </a:r>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32984058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limLow>
                        <m:limLowPr>
                          <m:ctrlPr>
                            <a:rPr lang="en-US" i="1" smtClean="0">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oMath>
                  </m:oMathPara>
                </a14:m>
                <a:endParaRPr lang="en-US" dirty="0"/>
              </a:p>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m:t>
                      </m:r>
                    </m:oMath>
                  </m:oMathPara>
                </a14:m>
                <a:endParaRPr lang="en-US" dirty="0"/>
              </a:p>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US" i="1" dirty="0">
                  <a:latin typeface="Cambria Math" panose="02040503050406030204" pitchFamily="18" charset="0"/>
                </a:endParaRPr>
              </a:p>
              <a:p>
                <a:r>
                  <a:rPr lang="en-US" dirty="0"/>
                  <a:t>For Deterministic Env: there is only one possible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oMath>
                </a14:m>
                <a:r>
                  <a:rPr lang="en-US" dirty="0"/>
                  <a:t> for a given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(we use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oMath>
                </a14:m>
                <a:r>
                  <a:rPr lang="en-US" dirty="0"/>
                  <a:t> to emphasize that reward </a:t>
                </a:r>
                <a14:m>
                  <m:oMath xmlns:m="http://schemas.openxmlformats.org/officeDocument/2006/math">
                    <m:r>
                      <a:rPr lang="en-US" i="1">
                        <a:latin typeface="Cambria Math" panose="02040503050406030204" pitchFamily="18" charset="0"/>
                      </a:rPr>
                      <m:t>𝑟</m:t>
                    </m:r>
                  </m:oMath>
                </a14:m>
                <a:r>
                  <a:rPr lang="en-US" dirty="0"/>
                  <a:t> is specific to this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a:t>
                </a: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m:oMathPara>
                </a14:m>
                <a:endParaRPr lang="en-US" dirty="0"/>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r>
                  <a:rPr lang="en-US" i="0">
                    <a:latin typeface="Cambria Math" panose="02040503050406030204" pitchFamily="18" charset="0"/>
                  </a:rPr>
                  <a:t>max┬𝑎  𝑞_∗ (𝑠,𝑎)</a:t>
                </a:r>
                <a:r>
                  <a:rPr lang="en-US" b="0" i="0">
                    <a:latin typeface="Cambria Math" panose="02040503050406030204" pitchFamily="18" charset="0"/>
                  </a:rPr>
                  <a:t>=</a:t>
                </a:r>
                <a:endParaRPr lang="en-US" dirty="0"/>
              </a:p>
              <a:p>
                <a:r>
                  <a:rPr lang="en-US" i="0">
                    <a:latin typeface="Cambria Math" panose="02040503050406030204" pitchFamily="18" charset="0"/>
                  </a:rPr>
                  <a:t>∑_𝑎▒〖𝜋(𝑎│𝑠) 𝑞_𝜋 (𝑠,𝑎)〗</a:t>
                </a:r>
                <a:r>
                  <a:rPr lang="en-US" b="0" i="0">
                    <a:latin typeface="Cambria Math" panose="02040503050406030204" pitchFamily="18" charset="0"/>
                  </a:rPr>
                  <a:t>=</a:t>
                </a:r>
                <a:endParaRPr lang="en-US" dirty="0"/>
              </a:p>
              <a:p>
                <a:pPr lvl="1"/>
                <a:r>
                  <a:rPr lang="en-US" i="0">
                    <a:latin typeface="Cambria Math" panose="02040503050406030204" pitchFamily="18" charset="0"/>
                  </a:rPr>
                  <a:t>𝑣_∗ (𝑠)=max┬𝑎  𝑞_∗ (𝑠,𝑎);𝑞_∗ (𝑠,𝑎)=∑_(𝑟,𝑠^′)▒〖𝑝(𝑟,𝑠′│𝑠,𝑎) 〗 [𝑟+𝛾𝑣_∗ (𝑠′)]</a:t>
                </a:r>
                <a:endParaRPr lang="en-US" i="1" dirty="0">
                  <a:latin typeface="Cambria Math" panose="02040503050406030204" pitchFamily="18" charset="0"/>
                </a:endParaRPr>
              </a:p>
              <a:p>
                <a:r>
                  <a:rPr lang="en-US" dirty="0"/>
                  <a:t>For Deterministic Env: there is only one possible </a:t>
                </a:r>
                <a:r>
                  <a:rPr lang="en-US" i="0">
                    <a:latin typeface="Cambria Math" panose="02040503050406030204" pitchFamily="18" charset="0"/>
                  </a:rPr>
                  <a:t>(𝑟,𝑠^′)</a:t>
                </a:r>
                <a:r>
                  <a:rPr lang="en-US" dirty="0"/>
                  <a:t> for a given </a:t>
                </a:r>
                <a:r>
                  <a:rPr lang="en-US" i="0">
                    <a:latin typeface="Cambria Math" panose="02040503050406030204" pitchFamily="18" charset="0"/>
                  </a:rPr>
                  <a:t>(𝑠,𝑎)</a:t>
                </a:r>
                <a:r>
                  <a:rPr lang="en-US" dirty="0"/>
                  <a:t> (we use </a:t>
                </a:r>
                <a:r>
                  <a:rPr lang="en-US" i="0">
                    <a:latin typeface="Cambria Math" panose="02040503050406030204" pitchFamily="18" charset="0"/>
                  </a:rPr>
                  <a:t>𝑅_𝑠^𝑎</a:t>
                </a:r>
                <a:r>
                  <a:rPr lang="en-US" dirty="0"/>
                  <a:t> to emphasize that reward </a:t>
                </a:r>
                <a:r>
                  <a:rPr lang="en-US" i="0">
                    <a:latin typeface="Cambria Math" panose="02040503050406030204" pitchFamily="18" charset="0"/>
                  </a:rPr>
                  <a:t>𝑟</a:t>
                </a:r>
                <a:r>
                  <a:rPr lang="en-US" dirty="0"/>
                  <a:t> is specific to this </a:t>
                </a:r>
                <a:r>
                  <a:rPr lang="en-US" b="0" i="0">
                    <a:latin typeface="Cambria Math" panose="02040503050406030204" pitchFamily="18" charset="0"/>
                  </a:rPr>
                  <a:t>(𝑠,𝑎)</a:t>
                </a:r>
                <a:r>
                  <a:rPr lang="en-US" dirty="0"/>
                  <a:t>):</a:t>
                </a:r>
              </a:p>
              <a:p>
                <a:pPr lvl="1"/>
                <a:r>
                  <a:rPr lang="en-US" i="0">
                    <a:latin typeface="Cambria Math" panose="02040503050406030204" pitchFamily="18" charset="0"/>
                  </a:rPr>
                  <a:t>𝑞_𝜋 (𝑠,𝑎)=</a:t>
                </a:r>
                <a:r>
                  <a:rPr lang="en-US" b="0" i="0">
                    <a:latin typeface="Cambria Math" panose="02040503050406030204" pitchFamily="18" charset="0"/>
                  </a:rPr>
                  <a:t>𝑅_𝑠^𝑎</a:t>
                </a:r>
                <a:r>
                  <a:rPr lang="en-US" i="0">
                    <a:latin typeface="Cambria Math" panose="02040503050406030204" pitchFamily="18" charset="0"/>
                  </a:rPr>
                  <a:t>+𝛾𝑣_𝜋 (𝑠^′ )</a:t>
                </a:r>
                <a:endParaRPr lang="en-US" dirty="0"/>
              </a:p>
              <a:p>
                <a:pPr lvl="1"/>
                <a:r>
                  <a:rPr lang="en-US" i="0">
                    <a:latin typeface="Cambria Math" panose="02040503050406030204" pitchFamily="18" charset="0"/>
                  </a:rPr>
                  <a:t>𝑞_</a:t>
                </a:r>
                <a:r>
                  <a:rPr lang="en-US" b="0" i="0">
                    <a:latin typeface="Cambria Math" panose="02040503050406030204" pitchFamily="18" charset="0"/>
                  </a:rPr>
                  <a:t>∗ </a:t>
                </a:r>
                <a:r>
                  <a:rPr lang="en-US" i="0">
                    <a:latin typeface="Cambria Math" panose="02040503050406030204" pitchFamily="18" charset="0"/>
                  </a:rPr>
                  <a:t>(𝑠,𝑎)=𝑅_𝑠^𝑎+𝛾𝑣_</a:t>
                </a:r>
                <a:r>
                  <a:rPr lang="en-US" b="0" i="0">
                    <a:latin typeface="Cambria Math" panose="02040503050406030204" pitchFamily="18" charset="0"/>
                  </a:rPr>
                  <a:t>∗ </a:t>
                </a:r>
                <a:r>
                  <a:rPr lang="en-US" i="0">
                    <a:latin typeface="Cambria Math" panose="02040503050406030204" pitchFamily="18" charset="0"/>
                  </a:rPr>
                  <a:t>(𝑠^′ )</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8372650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27341269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MDP is known (</a:t>
                </a:r>
                <a14:m>
                  <m:oMath xmlns:m="http://schemas.openxmlformats.org/officeDocument/2006/math">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𝑠</m:t>
                        </m:r>
                      </m:sub>
                      <m:sup>
                        <m:r>
                          <a:rPr lang="en-US" i="1">
                            <a:latin typeface="Cambria Math" panose="02040503050406030204" pitchFamily="18" charset="0"/>
                            <a:ea typeface="ＭＳ Ｐゴシック" pitchFamily="34" charset="-128"/>
                          </a:rPr>
                          <m:t>𝑎</m:t>
                        </m:r>
                      </m:sup>
                    </m:sSubSup>
                    <m:r>
                      <a:rPr lang="en-US" b="0" i="1" smtClean="0">
                        <a:latin typeface="Cambria Math" panose="02040503050406030204" pitchFamily="18" charset="0"/>
                        <a:ea typeface="ＭＳ Ｐゴシック" pitchFamily="34" charset="-128"/>
                      </a:rPr>
                      <m:t>,</m:t>
                    </m:r>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𝑃</m:t>
                        </m:r>
                      </m:e>
                      <m:sub>
                        <m:r>
                          <a:rPr lang="en-US" i="1">
                            <a:latin typeface="Cambria Math" panose="02040503050406030204" pitchFamily="18" charset="0"/>
                            <a:ea typeface="ＭＳ Ｐゴシック" pitchFamily="34" charset="-128"/>
                          </a:rPr>
                          <m:t>𝑠</m:t>
                        </m:r>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𝑠</m:t>
                            </m:r>
                          </m:e>
                          <m:sup>
                            <m:r>
                              <a:rPr lang="en-US" i="1">
                                <a:latin typeface="Cambria Math" panose="02040503050406030204" pitchFamily="18" charset="0"/>
                                <a:ea typeface="ＭＳ Ｐゴシック" pitchFamily="34" charset="-128"/>
                              </a:rPr>
                              <m:t>′</m:t>
                            </m:r>
                          </m:sup>
                        </m:sSup>
                      </m:sub>
                      <m:sup>
                        <m:r>
                          <a:rPr lang="en-US" i="1">
                            <a:latin typeface="Cambria Math" panose="02040503050406030204" pitchFamily="18" charset="0"/>
                            <a:ea typeface="ＭＳ Ｐゴシック" pitchFamily="34" charset="-128"/>
                          </a:rPr>
                          <m:t>𝑎</m:t>
                        </m:r>
                      </m:sup>
                    </m:sSubSup>
                  </m:oMath>
                </a14:m>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30141602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32814016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3237780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9267618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3855602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nSpc>
                    <a:spcPct val="80000"/>
                  </a:lnSpc>
                </a:pPr>
                <a:r>
                  <a:rPr lang="en-US" dirty="0"/>
                  <a:t>Model-based</a:t>
                </a:r>
              </a:p>
              <a:p>
                <a:pPr lvl="1">
                  <a:lnSpc>
                    <a:spcPct val="80000"/>
                  </a:lnSpc>
                </a:pPr>
                <a:r>
                  <a:rPr lang="en-US" dirty="0"/>
                  <a:t>Learn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then solve for the optimal policy with PI or VI.</a:t>
                </a:r>
              </a:p>
              <a:p>
                <a:pPr>
                  <a:lnSpc>
                    <a:spcPct val="80000"/>
                  </a:lnSpc>
                </a:pPr>
                <a:r>
                  <a:rPr lang="en-US" dirty="0"/>
                  <a:t>Model-free</a:t>
                </a:r>
              </a:p>
              <a:p>
                <a:pPr lvl="1">
                  <a:lnSpc>
                    <a:spcPct val="80000"/>
                  </a:lnSpc>
                </a:pPr>
                <a:r>
                  <a:rPr lang="en-US" dirty="0"/>
                  <a:t> Learn the optimal policy without learning MDP.</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MPC is model-based; PID can be model-based or model-free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i="1">
                        <a:latin typeface="Cambria Math" panose="02040503050406030204" pitchFamily="18" charset="0"/>
                      </a:rPr>
                      <m:t>𝜃</m:t>
                    </m:r>
                    <m:r>
                      <a:rPr lang="en-US" b="0" i="1" smtClean="0">
                        <a:latin typeface="Cambria Math" panose="02040503050406030204" pitchFamily="18" charset="0"/>
                      </a:rPr>
                      <m:t>)</m:t>
                    </m:r>
                  </m:oMath>
                </a14:m>
                <a:r>
                  <a:rPr lang="en-US" dirty="0"/>
                  <a:t> Estimate value </a:t>
                </a:r>
                <a14:m>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a:t> and optimize it, without knowledge of model </a:t>
                </a:r>
                <a14:m>
                  <m:oMath xmlns:m="http://schemas.openxmlformats.org/officeDocument/2006/math">
                    <m:r>
                      <a:rPr lang="en-US" i="1">
                        <a:latin typeface="Cambria Math" panose="02040503050406030204" pitchFamily="18" charset="0"/>
                      </a:rPr>
                      <m:t>𝑃</m:t>
                    </m:r>
                  </m:oMath>
                </a14:m>
                <a:r>
                  <a:rPr lang="en-US" dirty="0"/>
                  <a:t>Q-Learning/DQN, Policy Gradient, Imitation Learning…  </a:t>
                </a:r>
                <a14:m>
                  <m:oMath xmlns:m="http://schemas.openxmlformats.org/officeDocument/2006/math">
                    <m:r>
                      <a:rPr lang="en-US" i="1" smtClean="0">
                        <a:latin typeface="Cambria Math" panose="02040503050406030204" pitchFamily="18" charset="0"/>
                      </a:rPr>
                      <m:t>𝜃</m:t>
                    </m:r>
                  </m:oMath>
                </a14:m>
                <a:r>
                  <a:rPr lang="en-US" dirty="0"/>
                  <a:t> denotes model params, e.g., edge weights in a DNN.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Choice>
        <mc:Fallback xmlns="">
          <p:sp>
            <p:nvSpPr>
              <p:cNvPr id="3" name="Notes Placeholder 2"/>
              <p:cNvSpPr>
                <a:spLocks noGrp="1"/>
              </p:cNvSpPr>
              <p:nvPr>
                <p:ph type="body" idx="1"/>
              </p:nvPr>
            </p:nvSpPr>
            <p:spPr/>
            <p:txBody>
              <a:bodyPr/>
              <a:lstStyle/>
              <a:p>
                <a:pPr>
                  <a:lnSpc>
                    <a:spcPct val="80000"/>
                  </a:lnSpc>
                </a:pPr>
                <a:r>
                  <a:rPr lang="en-US" dirty="0"/>
                  <a:t>Model-based</a:t>
                </a:r>
              </a:p>
              <a:p>
                <a:pPr lvl="1">
                  <a:lnSpc>
                    <a:spcPct val="80000"/>
                  </a:lnSpc>
                </a:pPr>
                <a:r>
                  <a:rPr lang="en-US" dirty="0"/>
                  <a:t>Learn MDP model </a:t>
                </a:r>
                <a:r>
                  <a:rPr lang="en-US" i="0">
                    <a:latin typeface="Cambria Math" panose="02040503050406030204" pitchFamily="18" charset="0"/>
                  </a:rPr>
                  <a:t>𝑝(𝑟,𝑠′│𝑠,𝑎)</a:t>
                </a:r>
                <a:r>
                  <a:rPr lang="en-US" dirty="0"/>
                  <a:t>, then solve for the optimal policy with PI or VI.</a:t>
                </a:r>
              </a:p>
              <a:p>
                <a:pPr>
                  <a:lnSpc>
                    <a:spcPct val="80000"/>
                  </a:lnSpc>
                </a:pPr>
                <a:r>
                  <a:rPr lang="en-US" dirty="0"/>
                  <a:t>Model-free</a:t>
                </a:r>
              </a:p>
              <a:p>
                <a:pPr lvl="1">
                  <a:lnSpc>
                    <a:spcPct val="80000"/>
                  </a:lnSpc>
                </a:pPr>
                <a:r>
                  <a:rPr lang="en-US" dirty="0"/>
                  <a:t> Learn the optimal policy without learning MDP.</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MPC is model-based; PID can be model-based or model-free </a:t>
                </a:r>
                <a:r>
                  <a:rPr lang="en-US" b="0" i="0">
                    <a:latin typeface="Cambria Math" panose="02040503050406030204" pitchFamily="18" charset="0"/>
                  </a:rPr>
                  <a:t>[𝑠_(𝑡</a:t>
                </a:r>
                <a:r>
                  <a:rPr lang="en-US" i="0">
                    <a:latin typeface="Cambria Math" panose="02040503050406030204" pitchFamily="18" charset="0"/>
                  </a:rPr>
                  <a:t>+1</a:t>
                </a:r>
                <a:r>
                  <a:rPr lang="en-US" b="0" i="0">
                    <a:latin typeface="Cambria Math" panose="02040503050406030204" pitchFamily="18" charset="0"/>
                  </a:rPr>
                  <a:t>),𝑟_𝑡 ]∼𝑃(⋅|𝑠_𝑡,𝑎_𝑡;𝜃)</a:t>
                </a:r>
                <a:r>
                  <a:rPr lang="en-US" dirty="0"/>
                  <a:t> </a:t>
                </a:r>
                <a:r>
                  <a:rPr lang="en-US" b="0" i="0">
                    <a:latin typeface="Cambria Math" panose="02040503050406030204" pitchFamily="18" charset="0"/>
                  </a:rPr>
                  <a:t>𝑎_𝑡=𝜋(𝑠_𝑡,</a:t>
                </a:r>
                <a:r>
                  <a:rPr lang="en-US" i="0">
                    <a:latin typeface="Cambria Math" panose="02040503050406030204" pitchFamily="18" charset="0"/>
                  </a:rPr>
                  <a:t>𝜃</a:t>
                </a:r>
                <a:r>
                  <a:rPr lang="en-US" b="0" i="0">
                    <a:latin typeface="Cambria Math" panose="02040503050406030204" pitchFamily="18" charset="0"/>
                  </a:rPr>
                  <a:t>)</a:t>
                </a:r>
                <a:r>
                  <a:rPr lang="en-US" dirty="0"/>
                  <a:t> Estimate value </a:t>
                </a:r>
                <a:r>
                  <a:rPr lang="en-US" b="0" i="0">
                    <a:latin typeface="Cambria Math" panose="02040503050406030204" pitchFamily="18" charset="0"/>
                  </a:rPr>
                  <a:t>𝐽(𝜃)</a:t>
                </a:r>
                <a:r>
                  <a:rPr lang="en-US" dirty="0"/>
                  <a:t> and optimize it, without knowledge of model </a:t>
                </a:r>
                <a:r>
                  <a:rPr lang="en-US" i="0">
                    <a:latin typeface="Cambria Math" panose="02040503050406030204" pitchFamily="18" charset="0"/>
                  </a:rPr>
                  <a:t>𝑃</a:t>
                </a:r>
                <a:r>
                  <a:rPr lang="en-US" dirty="0"/>
                  <a:t>Q-Learning/DQN, Policy Gradient, Imitation Learning…  </a:t>
                </a:r>
                <a:r>
                  <a:rPr lang="en-US" i="0">
                    <a:latin typeface="Cambria Math" panose="02040503050406030204" pitchFamily="18" charset="0"/>
                  </a:rPr>
                  <a:t>𝜃</a:t>
                </a:r>
                <a:r>
                  <a:rPr lang="en-US" dirty="0"/>
                  <a:t> denotes model params, e.g., edge weights in a DNN.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3635075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26420066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0.8</m:t>
                          </m:r>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𝐸</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e>
                      </m:d>
                    </m:oMath>
                  </m:oMathPara>
                </a14:m>
                <a:endParaRPr lang="en-US" b="0"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2</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9</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9</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r>
                        <a:rPr lang="en-US"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2</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1.0</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(enumerating actions in the order </a:t>
                </a:r>
                <a14:m>
                  <m:oMath xmlns:m="http://schemas.openxmlformats.org/officeDocument/2006/math">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𝑙</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𝑢</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𝑑</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a:t>
                </a:r>
                <a:r>
                  <a:rPr lang="en-US" dirty="0">
                    <a:solidFill>
                      <a:schemeClr val="tx1"/>
                    </a:solidFill>
                    <a:ea typeface="ＭＳ Ｐゴシック" pitchFamily="34" charset="-128"/>
                  </a:rPr>
                  <a:t>:</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39754965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15228610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2</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4389963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2733936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17872891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36144361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29020752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18131182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55</a:t>
            </a:fld>
            <a:endParaRPr lang="en-US" altLang="zh-CN"/>
          </a:p>
        </p:txBody>
      </p:sp>
    </p:spTree>
    <p:extLst>
      <p:ext uri="{BB962C8B-B14F-4D97-AF65-F5344CB8AC3E}">
        <p14:creationId xmlns:p14="http://schemas.microsoft.com/office/powerpoint/2010/main" val="2234725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lnSpc>
                    <a:spcPct val="80000"/>
                  </a:lnSpc>
                </a:pPr>
                <a:r>
                  <a:rPr lang="en-US" dirty="0"/>
                  <a:t>Add utility slide, (like policy) </a:t>
                </a:r>
                <a:r>
                  <a:rPr lang="en-US" dirty="0">
                    <a:ea typeface="ＭＳ Ｐゴシック" pitchFamily="34" charset="-128"/>
                  </a:rPr>
                  <a:t>Utility (Cumulative Reward) measured by Value function </a:t>
                </a:r>
                <a14:m>
                  <m:oMath xmlns:m="http://schemas.openxmlformats.org/officeDocument/2006/math">
                    <m:r>
                      <a:rPr lang="en-US" b="0" i="1" smtClean="0">
                        <a:latin typeface="Cambria Math" panose="02040503050406030204" pitchFamily="18" charset="0"/>
                        <a:ea typeface="ＭＳ Ｐゴシック" pitchFamily="34" charset="-128"/>
                      </a:rPr>
                      <m:t>𝑉</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sum of cumulative (discounted) rewards (utility) starting from state </a:t>
                </a:r>
                <a14:m>
                  <m:oMath xmlns:m="http://schemas.openxmlformats.org/officeDocument/2006/math">
                    <m:r>
                      <a:rPr lang="en-US" b="0" i="1" smtClean="0">
                        <a:latin typeface="Cambria Math" panose="02040503050406030204" pitchFamily="18" charset="0"/>
                        <a:ea typeface="ＭＳ Ｐゴシック" pitchFamily="34" charset="-128"/>
                      </a:rPr>
                      <m:t>𝑠</m:t>
                    </m:r>
                  </m:oMath>
                </a14:m>
                <a:r>
                  <a:rPr lang="en-US" dirty="0">
                    <a:ea typeface="ＭＳ Ｐゴシック" pitchFamily="34" charset="-128"/>
                  </a:rPr>
                  <a:t> TODO 2 versions, optimal or policy</a:t>
                </a:r>
              </a:p>
              <a:p>
                <a:pPr lvl="1">
                  <a:lnSpc>
                    <a:spcPct val="80000"/>
                  </a:lnSpc>
                </a:pPr>
                <a:r>
                  <a:rPr lang="en-US" dirty="0">
                    <a:ea typeface="ＭＳ Ｐゴシック" pitchFamily="34" charset="-128"/>
                  </a:rPr>
                  <a:t>Q Value function </a:t>
                </a:r>
                <a14:m>
                  <m:oMath xmlns:m="http://schemas.openxmlformats.org/officeDocument/2006/math">
                    <m:r>
                      <a:rPr lang="en-US" b="0" i="1" smtClean="0">
                        <a:latin typeface="Cambria Math" panose="02040503050406030204" pitchFamily="18" charset="0"/>
                        <a:ea typeface="ＭＳ Ｐゴシック" pitchFamily="34" charset="-128"/>
                      </a:rPr>
                      <m:t>𝑄</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sum of cumulative (discounted) rewards (utility) starting from state </a:t>
                </a:r>
                <a14:m>
                  <m:oMath xmlns:m="http://schemas.openxmlformats.org/officeDocument/2006/math">
                    <m:r>
                      <a:rPr lang="en-US" i="1">
                        <a:latin typeface="Cambria Math" panose="02040503050406030204" pitchFamily="18" charset="0"/>
                        <a:ea typeface="ＭＳ Ｐゴシック" pitchFamily="34" charset="-128"/>
                      </a:rPr>
                      <m:t>𝑠</m:t>
                    </m:r>
                  </m:oMath>
                </a14:m>
                <a:r>
                  <a:rPr lang="en-US" dirty="0">
                    <a:ea typeface="ＭＳ Ｐゴシック" pitchFamily="34" charset="-128"/>
                  </a:rPr>
                  <a:t> and taking action </a:t>
                </a:r>
                <a14:m>
                  <m:oMath xmlns:m="http://schemas.openxmlformats.org/officeDocument/2006/math">
                    <m:r>
                      <a:rPr lang="en-US" b="0" i="1" smtClean="0">
                        <a:latin typeface="Cambria Math" panose="02040503050406030204" pitchFamily="18" charset="0"/>
                        <a:ea typeface="ＭＳ Ｐゴシック" pitchFamily="34" charset="-128"/>
                      </a:rPr>
                      <m:t>𝑎</m:t>
                    </m:r>
                  </m:oMath>
                </a14:m>
                <a:r>
                  <a:rPr lang="en-US" dirty="0">
                    <a:ea typeface="ＭＳ Ｐゴシック" pitchFamily="34" charset="-128"/>
                  </a:rPr>
                  <a:t>.</a:t>
                </a:r>
              </a:p>
              <a:p>
                <a:r>
                  <a:rPr lang="en-US" dirty="0">
                    <a:ea typeface="ＭＳ Ｐゴシック" pitchFamily="34" charset="-128"/>
                  </a:rPr>
                  <a:t>v</a:t>
                </a:r>
                <a:endParaRPr lang="en-US" dirty="0"/>
              </a:p>
            </p:txBody>
          </p:sp>
        </mc:Choice>
        <mc:Fallback xmlns="">
          <p:sp>
            <p:nvSpPr>
              <p:cNvPr id="3" name="Notes Placeholder 2"/>
              <p:cNvSpPr>
                <a:spLocks noGrp="1"/>
              </p:cNvSpPr>
              <p:nvPr>
                <p:ph type="body" idx="1"/>
              </p:nvPr>
            </p:nvSpPr>
            <p:spPr/>
            <p:txBody>
              <a:bodyPr/>
              <a:lstStyle/>
              <a:p>
                <a:pPr lvl="1">
                  <a:lnSpc>
                    <a:spcPct val="80000"/>
                  </a:lnSpc>
                </a:pPr>
                <a:r>
                  <a:rPr lang="en-US" dirty="0"/>
                  <a:t>Add utility slide, (like policy) </a:t>
                </a:r>
                <a:r>
                  <a:rPr lang="en-US" dirty="0">
                    <a:ea typeface="ＭＳ Ｐゴシック" pitchFamily="34" charset="-128"/>
                  </a:rPr>
                  <a:t>Utility (Cumulative Reward) measured by Value function </a:t>
                </a:r>
                <a:r>
                  <a:rPr lang="en-US" b="0" i="0">
                    <a:latin typeface="Cambria Math" panose="02040503050406030204" pitchFamily="18" charset="0"/>
                    <a:ea typeface="ＭＳ Ｐゴシック" pitchFamily="34" charset="-128"/>
                  </a:rPr>
                  <a:t>𝑉(𝑠)</a:t>
                </a:r>
                <a:r>
                  <a:rPr lang="en-US" dirty="0">
                    <a:ea typeface="ＭＳ Ｐゴシック" pitchFamily="34" charset="-128"/>
                  </a:rPr>
                  <a:t>: sum of cumulative (discounted) rewards (utility) starting from state </a:t>
                </a:r>
                <a:r>
                  <a:rPr lang="en-US" b="0" i="0">
                    <a:latin typeface="Cambria Math" panose="02040503050406030204" pitchFamily="18" charset="0"/>
                    <a:ea typeface="ＭＳ Ｐゴシック" pitchFamily="34" charset="-128"/>
                  </a:rPr>
                  <a:t>𝑠</a:t>
                </a:r>
                <a:r>
                  <a:rPr lang="en-US" dirty="0">
                    <a:ea typeface="ＭＳ Ｐゴシック" pitchFamily="34" charset="-128"/>
                  </a:rPr>
                  <a:t> TODO 2 versions, optimal or policy</a:t>
                </a:r>
              </a:p>
              <a:p>
                <a:pPr lvl="1">
                  <a:lnSpc>
                    <a:spcPct val="80000"/>
                  </a:lnSpc>
                </a:pPr>
                <a:r>
                  <a:rPr lang="en-US" dirty="0">
                    <a:ea typeface="ＭＳ Ｐゴシック" pitchFamily="34" charset="-128"/>
                  </a:rPr>
                  <a:t>Q Value function </a:t>
                </a:r>
                <a:r>
                  <a:rPr lang="en-US" b="0" i="0">
                    <a:latin typeface="Cambria Math" panose="02040503050406030204" pitchFamily="18" charset="0"/>
                    <a:ea typeface="ＭＳ Ｐゴシック" pitchFamily="34" charset="-128"/>
                  </a:rPr>
                  <a:t>𝑄</a:t>
                </a:r>
                <a:r>
                  <a:rPr lang="en-US" i="0">
                    <a:latin typeface="Cambria Math" panose="02040503050406030204" pitchFamily="18" charset="0"/>
                    <a:ea typeface="ＭＳ Ｐゴシック" pitchFamily="34" charset="-128"/>
                  </a:rPr>
                  <a:t>(𝑠</a:t>
                </a:r>
                <a:r>
                  <a:rPr lang="en-US" b="0" i="0">
                    <a:latin typeface="Cambria Math" panose="02040503050406030204" pitchFamily="18" charset="0"/>
                    <a:ea typeface="ＭＳ Ｐゴシック" pitchFamily="34" charset="-128"/>
                  </a:rPr>
                  <a:t>,𝑎</a:t>
                </a:r>
                <a:r>
                  <a:rPr lang="en-US" i="0">
                    <a:latin typeface="Cambria Math" panose="02040503050406030204" pitchFamily="18" charset="0"/>
                    <a:ea typeface="ＭＳ Ｐゴシック" pitchFamily="34" charset="-128"/>
                  </a:rPr>
                  <a:t>)</a:t>
                </a:r>
                <a:r>
                  <a:rPr lang="en-US" dirty="0">
                    <a:ea typeface="ＭＳ Ｐゴシック" pitchFamily="34" charset="-128"/>
                  </a:rPr>
                  <a:t>: sum of cumulative (discounted) rewards (utility) starting from state </a:t>
                </a:r>
                <a:r>
                  <a:rPr lang="en-US" i="0">
                    <a:latin typeface="Cambria Math" panose="02040503050406030204" pitchFamily="18" charset="0"/>
                    <a:ea typeface="ＭＳ Ｐゴシック" pitchFamily="34" charset="-128"/>
                  </a:rPr>
                  <a:t>𝑠</a:t>
                </a:r>
                <a:r>
                  <a:rPr lang="en-US" dirty="0">
                    <a:ea typeface="ＭＳ Ｐゴシック" pitchFamily="34" charset="-128"/>
                  </a:rPr>
                  <a:t> and taking action </a:t>
                </a:r>
                <a:r>
                  <a:rPr lang="en-US" b="0" i="0">
                    <a:latin typeface="Cambria Math" panose="02040503050406030204" pitchFamily="18" charset="0"/>
                    <a:ea typeface="ＭＳ Ｐゴシック" pitchFamily="34" charset="-128"/>
                  </a:rPr>
                  <a:t>𝑎</a:t>
                </a:r>
                <a:r>
                  <a:rPr lang="en-US" dirty="0">
                    <a:ea typeface="ＭＳ Ｐゴシック" pitchFamily="34" charset="-128"/>
                  </a:rPr>
                  <a:t>.</a:t>
                </a:r>
              </a:p>
              <a:p>
                <a:r>
                  <a:rPr lang="en-US" dirty="0">
                    <a:ea typeface="ＭＳ Ｐゴシック" pitchFamily="34" charset="-128"/>
                  </a:rPr>
                  <a:t>v</a:t>
                </a:r>
                <a:endParaRPr lang="en-US" dirty="0"/>
              </a:p>
            </p:txBody>
          </p:sp>
        </mc:Fallback>
      </mc:AlternateContent>
      <p:sp>
        <p:nvSpPr>
          <p:cNvPr id="4" name="Slide Number Placeholder 3"/>
          <p:cNvSpPr>
            <a:spLocks noGrp="1"/>
          </p:cNvSpPr>
          <p:nvPr>
            <p:ph type="sldNum" sz="quarter" idx="5"/>
          </p:nvPr>
        </p:nvSpPr>
        <p:spPr/>
        <p:txBody>
          <a:bodyPr/>
          <a:lstStyle/>
          <a:p>
            <a:fld id="{72CC9163-7EC6-4747-8782-88871FDBE126}" type="slidenum">
              <a:rPr lang="en-US" smtClean="0"/>
              <a:pPr/>
              <a:t>5</a:t>
            </a:fld>
            <a:endParaRPr lang="en-US"/>
          </a:p>
        </p:txBody>
      </p:sp>
    </p:spTree>
    <p:extLst>
      <p:ext uri="{BB962C8B-B14F-4D97-AF65-F5344CB8AC3E}">
        <p14:creationId xmlns:p14="http://schemas.microsoft.com/office/powerpoint/2010/main" val="13200308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56</a:t>
            </a:fld>
            <a:endParaRPr lang="en-US" altLang="zh-CN"/>
          </a:p>
        </p:txBody>
      </p:sp>
    </p:spTree>
    <p:extLst>
      <p:ext uri="{BB962C8B-B14F-4D97-AF65-F5344CB8AC3E}">
        <p14:creationId xmlns:p14="http://schemas.microsoft.com/office/powerpoint/2010/main" val="8539845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22347258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26556434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r>
                  <a:rPr lang="en-US" dirty="0"/>
                  <a:t>CH08: Planning and Learning</a:t>
                </a:r>
              </a:p>
              <a:p>
                <a:pPr lvl="1">
                  <a:lnSpc>
                    <a:spcPct val="80000"/>
                  </a:lnSpc>
                </a:pPr>
                <a:r>
                  <a:rPr lang="en-US" dirty="0"/>
                  <a:t>Normalize to estimate the probabilities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endParaRPr lang="en-US" b="1" dirty="0"/>
              </a:p>
              <a:p>
                <a:endParaRPr lang="en-SE" dirty="0"/>
              </a:p>
            </p:txBody>
          </p:sp>
        </mc:Choice>
        <mc:Fallback xmlns="">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endParaRPr lang="en-US" dirty="0"/>
              </a:p>
              <a:p>
                <a:pPr lvl="1">
                  <a:lnSpc>
                    <a:spcPct val="80000"/>
                  </a:lnSpc>
                </a:pPr>
                <a:r>
                  <a:rPr lang="en-US" dirty="0"/>
                  <a:t>Normalize to estimate the probabilities </a:t>
                </a:r>
                <a:r>
                  <a:rPr lang="en-US" i="0">
                    <a:latin typeface="Cambria Math" panose="02040503050406030204" pitchFamily="18" charset="0"/>
                  </a:rPr>
                  <a:t>𝑝(𝑟,𝑠′│𝑠,𝑎)</a:t>
                </a:r>
                <a:r>
                  <a:rPr lang="en-US" dirty="0">
                    <a:ea typeface="ＭＳ Ｐゴシック" pitchFamily="34" charset="-128"/>
                  </a:rPr>
                  <a:t> </a:t>
                </a:r>
                <a:endParaRPr lang="en-US" b="1"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18549167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(may update </a:t>
                </a:r>
                <a14:m>
                  <m:oMath xmlns:m="http://schemas.openxmlformats.org/officeDocument/2006/math">
                    <m:r>
                      <a:rPr lang="en-US" i="1">
                        <a:latin typeface="Cambria Math" panose="02040503050406030204" pitchFamily="18" charset="0"/>
                      </a:rPr>
                      <m:t>𝜋</m:t>
                    </m:r>
                  </m:oMath>
                </a14:m>
                <a:r>
                  <a:rPr lang="en-US" dirty="0"/>
                  <a:t> and re-learn </a:t>
                </a:r>
                <a14:m>
                  <m:oMath xmlns:m="http://schemas.openxmlformats.org/officeDocument/2006/math">
                    <m:acc>
                      <m:accPr>
                        <m:chr m:val="̂"/>
                        <m:ctrlPr>
                          <a:rPr lang="en-US" b="0" i="1" dirty="0" smtClean="0">
                            <a:latin typeface="Cambria Math" panose="02040503050406030204" pitchFamily="18" charset="0"/>
                          </a:rPr>
                        </m:ctrlPr>
                      </m:accPr>
                      <m:e>
                        <m:r>
                          <a:rPr lang="en-US" i="1" dirty="0" smtClean="0">
                            <a:latin typeface="Cambria Math" panose="02040503050406030204" pitchFamily="18" charset="0"/>
                          </a:rPr>
                          <m:t>𝑇</m:t>
                        </m:r>
                      </m:e>
                    </m:acc>
                    <m:r>
                      <a:rPr lang="en-US" i="1" dirty="0" smtClean="0">
                        <a:latin typeface="Cambria Math" panose="02040503050406030204" pitchFamily="18" charset="0"/>
                      </a:rPr>
                      <m:t>(</m:t>
                    </m:r>
                    <m:r>
                      <a:rPr lang="en-US" i="1" dirty="0" err="1">
                        <a:latin typeface="Cambria Math" panose="02040503050406030204" pitchFamily="18" charset="0"/>
                      </a:rPr>
                      <m:t>𝑠</m:t>
                    </m:r>
                    <m:r>
                      <a:rPr lang="en-US" i="1" dirty="0" err="1">
                        <a:latin typeface="Cambria Math" panose="02040503050406030204" pitchFamily="18" charset="0"/>
                      </a:rPr>
                      <m:t>,</m:t>
                    </m:r>
                    <m:r>
                      <a:rPr lang="en-US" i="1" dirty="0" err="1">
                        <a:latin typeface="Cambria Math" panose="02040503050406030204" pitchFamily="18" charset="0"/>
                      </a:rPr>
                      <m:t>𝑎</m:t>
                    </m:r>
                    <m:r>
                      <a:rPr lang="en-US" i="1" dirty="0" err="1">
                        <a:latin typeface="Cambria Math" panose="02040503050406030204" pitchFamily="18" charset="0"/>
                      </a:rPr>
                      <m:t>,</m:t>
                    </m:r>
                    <m:r>
                      <a:rPr lang="en-US" i="1" dirty="0" err="1">
                        <a:latin typeface="Cambria Math" panose="02040503050406030204" pitchFamily="18" charset="0"/>
                      </a:rPr>
                      <m:t>𝑠</m:t>
                    </m:r>
                    <m:r>
                      <a:rPr lang="en-US" i="1" dirty="0" smtClean="0">
                        <a:latin typeface="Cambria Math" panose="02040503050406030204" pitchFamily="18" charset="0"/>
                      </a:rPr>
                      <m:t>’)</m:t>
                    </m:r>
                  </m:oMath>
                </a14:m>
                <a:r>
                  <a:rPr lang="en-US" dirty="0"/>
                  <a:t> iteratively)</a:t>
                </a:r>
                <a:endParaRPr lang="en-SE" dirty="0"/>
              </a:p>
            </p:txBody>
          </p:sp>
        </mc:Choice>
        <mc:Fallback xmlns="">
          <p:sp>
            <p:nvSpPr>
              <p:cNvPr id="3" name="Notes Placeholder 2"/>
              <p:cNvSpPr>
                <a:spLocks noGrp="1"/>
              </p:cNvSpPr>
              <p:nvPr>
                <p:ph type="body" idx="1"/>
              </p:nvPr>
            </p:nvSpPr>
            <p:spPr/>
            <p:txBody>
              <a:bodyPr/>
              <a:lstStyle/>
              <a:p>
                <a:r>
                  <a:rPr lang="en-US" dirty="0"/>
                  <a:t> (may update </a:t>
                </a:r>
                <a:r>
                  <a:rPr lang="en-US" i="0">
                    <a:latin typeface="Cambria Math" panose="02040503050406030204" pitchFamily="18" charset="0"/>
                  </a:rPr>
                  <a:t>𝜋</a:t>
                </a:r>
                <a:r>
                  <a:rPr lang="en-US" dirty="0"/>
                  <a:t> and re-learn </a:t>
                </a:r>
                <a:r>
                  <a:rPr lang="en-US" i="0" dirty="0">
                    <a:latin typeface="Cambria Math" panose="02040503050406030204" pitchFamily="18" charset="0"/>
                  </a:rPr>
                  <a:t>𝑇</a:t>
                </a:r>
                <a:r>
                  <a:rPr lang="en-US" b="0" i="0" dirty="0">
                    <a:latin typeface="Cambria Math" panose="02040503050406030204" pitchFamily="18" charset="0"/>
                  </a:rPr>
                  <a:t> ̂</a:t>
                </a:r>
                <a:r>
                  <a:rPr lang="en-US" i="0" dirty="0">
                    <a:latin typeface="Cambria Math" panose="02040503050406030204" pitchFamily="18" charset="0"/>
                  </a:rPr>
                  <a:t>(</a:t>
                </a:r>
                <a:r>
                  <a:rPr lang="en-US" i="0" dirty="0" err="1">
                    <a:latin typeface="Cambria Math" panose="02040503050406030204" pitchFamily="18" charset="0"/>
                  </a:rPr>
                  <a:t>𝑠,𝑎,𝑠</a:t>
                </a:r>
                <a:r>
                  <a:rPr lang="en-US" i="0" dirty="0">
                    <a:latin typeface="Cambria Math" panose="02040503050406030204" pitchFamily="18" charset="0"/>
                  </a:rPr>
                  <a:t>’)</a:t>
                </a:r>
                <a:r>
                  <a:rPr lang="en-US" dirty="0"/>
                  <a:t> iteratively)</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61</a:t>
            </a:fld>
            <a:endParaRPr lang="en-US" altLang="zh-CN"/>
          </a:p>
        </p:txBody>
      </p:sp>
    </p:spTree>
    <p:extLst>
      <p:ext uri="{BB962C8B-B14F-4D97-AF65-F5344CB8AC3E}">
        <p14:creationId xmlns:p14="http://schemas.microsoft.com/office/powerpoint/2010/main" val="1755203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2400" dirty="0"/>
                  <a:t>PID controller is used to track a fixed circular path</a:t>
                </a:r>
              </a:p>
              <a:p>
                <a:r>
                  <a:rPr lang="en-US" sz="2400" dirty="0"/>
                  <a:t>Intuitive reward function: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𝑐𝑎𝑟</m:t>
                        </m:r>
                      </m:sub>
                    </m:sSub>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cos</m:t>
                        </m:r>
                      </m:fName>
                      <m:e>
                        <m:r>
                          <a:rPr lang="en-US" sz="2400" b="0" i="1" smtClean="0">
                            <a:latin typeface="Cambria Math" panose="02040503050406030204" pitchFamily="18" charset="0"/>
                          </a:rPr>
                          <m:t>𝜃</m:t>
                        </m:r>
                      </m:e>
                    </m:func>
                  </m:oMath>
                </a14:m>
                <a:r>
                  <a:rPr lang="en-US" sz="2400" dirty="0"/>
                  <a:t> 	</a:t>
                </a:r>
              </a:p>
              <a:p>
                <a:pPr lvl="1"/>
                <a:r>
                  <a:rPr lang="en-US" sz="2000" dirty="0"/>
                  <a:t>maximum longitudinal velocity </a:t>
                </a:r>
              </a:p>
              <a:p>
                <a:pPr lvl="1"/>
                <a:endParaRPr lang="en-US" sz="2000" dirty="0"/>
              </a:p>
              <a:p>
                <a:r>
                  <a:rPr lang="en-US" sz="2400" dirty="0"/>
                  <a:t>Sometimes need to do “reward function hacking” to find one that works well, e.g., </a:t>
                </a:r>
                <a14:m>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𝑅</m:t>
                        </m:r>
                      </m:e>
                      <m:sub>
                        <m:r>
                          <a:rPr lang="en-US" sz="2400" b="0" i="1" dirty="0" smtClean="0">
                            <a:latin typeface="Cambria Math" panose="02040503050406030204" pitchFamily="18" charset="0"/>
                          </a:rPr>
                          <m:t>𝑡</m:t>
                        </m:r>
                      </m:sub>
                    </m:sSub>
                    <m:r>
                      <a:rPr lang="en-US" sz="2400" i="1" dirty="0" smtClean="0">
                        <a:latin typeface="Cambria Math" panose="02040503050406030204" pitchFamily="18" charset="0"/>
                      </a:rPr>
                      <m:t>​=</m:t>
                    </m:r>
                    <m:r>
                      <a:rPr lang="en-US" sz="2400" i="1" dirty="0" smtClean="0">
                        <a:latin typeface="Cambria Math" panose="02040503050406030204" pitchFamily="18" charset="0"/>
                      </a:rPr>
                      <m:t>𝑉</m:t>
                    </m:r>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m:t>
                        </m:r>
                      </m:e>
                      <m:sub>
                        <m:r>
                          <a:rPr lang="en-US" sz="2400" b="0" i="1" dirty="0" smtClean="0">
                            <a:latin typeface="Cambria Math" panose="02040503050406030204" pitchFamily="18" charset="0"/>
                          </a:rPr>
                          <m:t>𝑐𝑎𝑟</m:t>
                        </m:r>
                      </m:sub>
                    </m:sSub>
                    <m:func>
                      <m:funcPr>
                        <m:ctrlPr>
                          <a:rPr lang="en-US" sz="2400" b="0" i="1" dirty="0" smtClean="0">
                            <a:latin typeface="Cambria Math" panose="02040503050406030204" pitchFamily="18" charset="0"/>
                          </a:rPr>
                        </m:ctrlPr>
                      </m:funcPr>
                      <m:fName>
                        <m:r>
                          <m:rPr>
                            <m:sty m:val="p"/>
                          </m:rPr>
                          <a:rPr lang="en-US" sz="2400" b="0" i="0" dirty="0" smtClean="0">
                            <a:latin typeface="Cambria Math" panose="02040503050406030204" pitchFamily="18" charset="0"/>
                          </a:rPr>
                          <m:t>cos</m:t>
                        </m:r>
                      </m:fName>
                      <m:e>
                        <m:r>
                          <a:rPr lang="en-US" sz="2400" b="0" i="1" dirty="0" smtClean="0">
                            <a:latin typeface="Cambria Math" panose="02040503050406030204" pitchFamily="18" charset="0"/>
                          </a:rPr>
                          <m:t>𝜃</m:t>
                        </m:r>
                      </m:e>
                    </m:func>
                    <m:r>
                      <a:rPr lang="el-GR"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𝑉</m:t>
                        </m:r>
                      </m:e>
                      <m:sub>
                        <m:r>
                          <a:rPr lang="en-US" sz="2400" b="0" i="1" dirty="0" smtClean="0">
                            <a:latin typeface="Cambria Math" panose="02040503050406030204" pitchFamily="18" charset="0"/>
                          </a:rPr>
                          <m:t>𝑐𝑎𝑟</m:t>
                        </m:r>
                      </m:sub>
                    </m:sSub>
                    <m:r>
                      <a:rPr lang="en-US" sz="2400" i="1" dirty="0">
                        <a:latin typeface="Cambria Math" panose="02040503050406030204" pitchFamily="18" charset="0"/>
                      </a:rPr>
                      <m:t>​​​</m:t>
                    </m:r>
                    <m:r>
                      <m:rPr>
                        <m:sty m:val="p"/>
                      </m:rPr>
                      <a:rPr lang="en-US" sz="2400" i="1" dirty="0">
                        <a:latin typeface="Cambria Math" panose="02040503050406030204" pitchFamily="18" charset="0"/>
                      </a:rPr>
                      <m:t>sin</m:t>
                    </m:r>
                    <m:r>
                      <a:rPr lang="en-US" sz="2400" i="1" dirty="0">
                        <a:latin typeface="Cambria Math" panose="02040503050406030204" pitchFamily="18" charset="0"/>
                      </a:rPr>
                      <m:t>⁡</m:t>
                    </m:r>
                    <m:r>
                      <a:rPr lang="el-GR" sz="2400" i="1" dirty="0">
                        <a:latin typeface="Cambria Math" panose="02040503050406030204" pitchFamily="18" charset="0"/>
                      </a:rPr>
                      <m:t>𝜃</m:t>
                    </m:r>
                    <m:r>
                      <a:rPr lang="el-GR" sz="2400" i="1" dirty="0">
                        <a:latin typeface="Cambria Math" panose="02040503050406030204" pitchFamily="18" charset="0"/>
                      </a:rPr>
                      <m:t>−</m:t>
                    </m:r>
                    <m:r>
                      <a:rPr lang="en-US" sz="2400" i="1" dirty="0">
                        <a:latin typeface="Cambria Math" panose="02040503050406030204" pitchFamily="18" charset="0"/>
                      </a:rPr>
                      <m:t>𝑉</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m:t>
                        </m:r>
                      </m:e>
                      <m:sub>
                        <m:r>
                          <a:rPr lang="en-US" sz="2400" b="0" i="1" dirty="0" smtClean="0">
                            <a:latin typeface="Cambria Math" panose="02040503050406030204" pitchFamily="18" charset="0"/>
                          </a:rPr>
                          <m:t>𝑐𝑎𝑟</m:t>
                        </m:r>
                      </m:sub>
                    </m:sSub>
                    <m:r>
                      <a:rPr lang="en-US" sz="2400" i="1" dirty="0">
                        <a:latin typeface="Cambria Math" panose="02040503050406030204" pitchFamily="18" charset="0"/>
                      </a:rPr>
                      <m:t>​</m:t>
                    </m:r>
                    <m:d>
                      <m:dPr>
                        <m:begChr m:val="|"/>
                        <m:endChr m:val="|"/>
                        <m:ctrlPr>
                          <a:rPr lang="en-US" sz="2400" i="1" dirty="0" smtClean="0">
                            <a:latin typeface="Cambria Math" panose="02040503050406030204" pitchFamily="18" charset="0"/>
                          </a:rPr>
                        </m:ctrlPr>
                      </m:dPr>
                      <m:e>
                        <m:r>
                          <a:rPr lang="en-US" sz="2400" b="0" i="1" dirty="0" smtClean="0">
                            <a:latin typeface="Cambria Math" panose="02040503050406030204" pitchFamily="18" charset="0"/>
                          </a:rPr>
                          <m:t>𝑐𝑡𝑒</m:t>
                        </m:r>
                      </m:e>
                    </m:d>
                    <m:r>
                      <a:rPr lang="en-US" sz="2400" i="1" dirty="0">
                        <a:latin typeface="Cambria Math" panose="02040503050406030204" pitchFamily="18" charset="0"/>
                      </a:rPr>
                      <m:t>​</m:t>
                    </m:r>
                  </m:oMath>
                </a14:m>
                <a:endParaRPr lang="en-US" sz="2400" dirty="0"/>
              </a:p>
              <a:p>
                <a:pPr lvl="1"/>
                <a14:m>
                  <m:oMathPara xmlns:m="http://schemas.openxmlformats.org/officeDocument/2006/math">
                    <m:oMathParaPr>
                      <m:jc m:val="centerGroup"/>
                    </m:oMathParaPr>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𝑉</m:t>
                          </m:r>
                        </m:e>
                        <m:sub>
                          <m:r>
                            <a:rPr lang="en-US" sz="2000" i="1" dirty="0">
                              <a:latin typeface="Cambria Math" panose="02040503050406030204" pitchFamily="18" charset="0"/>
                            </a:rPr>
                            <m:t>𝑐𝑎𝑟</m:t>
                          </m:r>
                        </m:sub>
                      </m:sSub>
                      <m:r>
                        <a:rPr lang="en-US" sz="2000" i="1" dirty="0">
                          <a:latin typeface="Cambria Math" panose="02040503050406030204" pitchFamily="18" charset="0"/>
                        </a:rPr>
                        <m:t>​​​</m:t>
                      </m:r>
                      <m:r>
                        <m:rPr>
                          <m:sty m:val="p"/>
                        </m:rPr>
                        <a:rPr lang="en-US" sz="2000" i="1" dirty="0">
                          <a:latin typeface="Cambria Math" panose="02040503050406030204" pitchFamily="18" charset="0"/>
                        </a:rPr>
                        <m:t>sin</m:t>
                      </m:r>
                      <m:r>
                        <a:rPr lang="en-US" sz="2000" i="1" dirty="0">
                          <a:latin typeface="Cambria Math" panose="02040503050406030204" pitchFamily="18" charset="0"/>
                        </a:rPr>
                        <m:t>⁡</m:t>
                      </m:r>
                      <m:r>
                        <a:rPr lang="el-GR" sz="2000" i="1" dirty="0">
                          <a:latin typeface="Cambria Math" panose="02040503050406030204" pitchFamily="18" charset="0"/>
                        </a:rPr>
                        <m:t>𝜃</m:t>
                      </m:r>
                    </m:oMath>
                  </m:oMathPara>
                </a14:m>
                <a:endParaRPr lang="en-SE" sz="1800" dirty="0"/>
              </a:p>
              <a:p>
                <a:endParaRPr lang="en-SE" dirty="0"/>
              </a:p>
            </p:txBody>
          </p:sp>
        </mc:Choice>
        <mc:Fallback xmlns="">
          <p:sp>
            <p:nvSpPr>
              <p:cNvPr id="3" name="Notes Placeholder 2"/>
              <p:cNvSpPr>
                <a:spLocks noGrp="1"/>
              </p:cNvSpPr>
              <p:nvPr>
                <p:ph type="body" idx="1"/>
              </p:nvPr>
            </p:nvSpPr>
            <p:spPr/>
            <p:txBody>
              <a:bodyPr/>
              <a:lstStyle/>
              <a:p>
                <a:pPr lvl="1"/>
                <a:endParaRPr lang="en-US" sz="2000" dirty="0"/>
              </a:p>
              <a:p>
                <a:r>
                  <a:rPr lang="en-US" sz="2400" dirty="0"/>
                  <a:t>Sometimes need to do “reward function hacking” to find one that works well, e.g., </a:t>
                </a:r>
                <a:r>
                  <a:rPr lang="en-US" sz="2400" i="0" dirty="0">
                    <a:latin typeface="Cambria Math" panose="02040503050406030204" pitchFamily="18" charset="0"/>
                  </a:rPr>
                  <a:t>𝑅</a:t>
                </a:r>
                <a:r>
                  <a:rPr lang="en-US" sz="2400" b="0" i="0" dirty="0">
                    <a:latin typeface="Cambria Math" panose="02040503050406030204" pitchFamily="18" charset="0"/>
                  </a:rPr>
                  <a:t>_𝑡 </a:t>
                </a:r>
                <a:r>
                  <a:rPr lang="en-US" sz="2400" i="0" dirty="0">
                    <a:latin typeface="Cambria Math" panose="02040503050406030204" pitchFamily="18" charset="0"/>
                  </a:rPr>
                  <a:t>​=𝑉​</a:t>
                </a:r>
                <a:r>
                  <a:rPr lang="en-US" sz="2400" b="0" i="0" dirty="0">
                    <a:latin typeface="Cambria Math" panose="02040503050406030204" pitchFamily="18" charset="0"/>
                  </a:rPr>
                  <a:t>_𝑐𝑎𝑟  cos⁡𝜃</a:t>
                </a:r>
                <a:r>
                  <a:rPr lang="el-GR" sz="2400" i="0" dirty="0">
                    <a:latin typeface="Cambria Math" panose="02040503050406030204" pitchFamily="18" charset="0"/>
                  </a:rPr>
                  <a:t>−</a:t>
                </a:r>
                <a:r>
                  <a:rPr lang="en-US" sz="2400" i="0" dirty="0">
                    <a:latin typeface="Cambria Math" panose="02040503050406030204" pitchFamily="18" charset="0"/>
                  </a:rPr>
                  <a:t>𝑉</a:t>
                </a:r>
                <a:r>
                  <a:rPr lang="en-US" sz="2400" b="0" i="0" dirty="0">
                    <a:latin typeface="Cambria Math" panose="02040503050406030204" pitchFamily="18" charset="0"/>
                  </a:rPr>
                  <a:t>_𝑐𝑎𝑟 </a:t>
                </a:r>
                <a:r>
                  <a:rPr lang="en-US" sz="2400" i="0" dirty="0">
                    <a:latin typeface="Cambria Math" panose="02040503050406030204" pitchFamily="18" charset="0"/>
                  </a:rPr>
                  <a:t>​​​sin⁡</a:t>
                </a:r>
                <a:r>
                  <a:rPr lang="el-GR" sz="2400" i="0" dirty="0">
                    <a:latin typeface="Cambria Math" panose="02040503050406030204" pitchFamily="18" charset="0"/>
                  </a:rPr>
                  <a:t>𝜃−</a:t>
                </a:r>
                <a:r>
                  <a:rPr lang="en-US" sz="2400" i="0" dirty="0">
                    <a:latin typeface="Cambria Math" panose="02040503050406030204" pitchFamily="18" charset="0"/>
                  </a:rPr>
                  <a:t>𝑉​</a:t>
                </a:r>
                <a:r>
                  <a:rPr lang="en-US" sz="2400" b="0" i="0" dirty="0">
                    <a:latin typeface="Cambria Math" panose="02040503050406030204" pitchFamily="18" charset="0"/>
                  </a:rPr>
                  <a:t>_𝑐𝑎𝑟 </a:t>
                </a:r>
                <a:r>
                  <a:rPr lang="en-US" sz="2400" i="0" dirty="0">
                    <a:latin typeface="Cambria Math" panose="02040503050406030204" pitchFamily="18" charset="0"/>
                  </a:rPr>
                  <a:t>​|</a:t>
                </a:r>
                <a:r>
                  <a:rPr lang="en-US" sz="2400" b="0" i="0" dirty="0">
                    <a:latin typeface="Cambria Math" panose="02040503050406030204" pitchFamily="18" charset="0"/>
                  </a:rPr>
                  <a:t>𝑐𝑡𝑒|</a:t>
                </a:r>
                <a:r>
                  <a:rPr lang="en-US" sz="2400" i="0" dirty="0">
                    <a:latin typeface="Cambria Math" panose="02040503050406030204" pitchFamily="18" charset="0"/>
                  </a:rPr>
                  <a:t>​</a:t>
                </a:r>
                <a:endParaRPr lang="en-US" sz="2400" dirty="0"/>
              </a:p>
              <a:p>
                <a:pPr lvl="1"/>
                <a:r>
                  <a:rPr lang="en-US" sz="2000" i="0" dirty="0">
                    <a:latin typeface="Cambria Math" panose="02040503050406030204" pitchFamily="18" charset="0"/>
                  </a:rPr>
                  <a:t>𝑉_𝑐𝑎𝑟 ​​​sin⁡</a:t>
                </a:r>
                <a:r>
                  <a:rPr lang="el-GR" sz="2000" i="0" dirty="0">
                    <a:latin typeface="Cambria Math" panose="02040503050406030204" pitchFamily="18" charset="0"/>
                  </a:rPr>
                  <a:t>𝜃</a:t>
                </a:r>
                <a:endParaRPr lang="en-SE" sz="180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a:t>
            </a:fld>
            <a:endParaRPr lang="en-US" altLang="zh-CN"/>
          </a:p>
        </p:txBody>
      </p:sp>
    </p:spTree>
    <p:extLst>
      <p:ext uri="{BB962C8B-B14F-4D97-AF65-F5344CB8AC3E}">
        <p14:creationId xmlns:p14="http://schemas.microsoft.com/office/powerpoint/2010/main" val="2610792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a:t>
            </a:fld>
            <a:endParaRPr lang="en-US" altLang="zh-CN"/>
          </a:p>
        </p:txBody>
      </p:sp>
    </p:spTree>
    <p:extLst>
      <p:ext uri="{BB962C8B-B14F-4D97-AF65-F5344CB8AC3E}">
        <p14:creationId xmlns:p14="http://schemas.microsoft.com/office/powerpoint/2010/main" val="1125165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a Reward Function</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a:t>
            </a:fld>
            <a:endParaRPr lang="en-US" altLang="zh-CN"/>
          </a:p>
        </p:txBody>
      </p:sp>
    </p:spTree>
    <p:extLst>
      <p:ext uri="{BB962C8B-B14F-4D97-AF65-F5344CB8AC3E}">
        <p14:creationId xmlns:p14="http://schemas.microsoft.com/office/powerpoint/2010/main" val="3465355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xfrm>
            <a:off x="992188" y="768350"/>
            <a:ext cx="5114925" cy="3836988"/>
          </a:xfrm>
          <a:ln/>
        </p:spPr>
      </p:sp>
      <mc:AlternateContent xmlns:mc="http://schemas.openxmlformats.org/markup-compatibility/2006" xmlns:a14="http://schemas.microsoft.com/office/drawing/2010/main">
        <mc:Choice Requires="a14">
          <p:sp>
            <p:nvSpPr>
              <p:cNvPr id="36866"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pP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cs typeface="Calibri"/>
                        </a:rPr>
                        <m:t>𝑇</m:t>
                      </m:r>
                      <m:r>
                        <a:rPr lang="en-US" i="1" dirty="0" smtClean="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ja-JP" altLang="en-US" i="1" dirty="0">
                          <a:solidFill>
                            <a:schemeClr val="tx1"/>
                          </a:solidFill>
                          <a:latin typeface="Cambria Math" panose="02040503050406030204" pitchFamily="18" charset="0"/>
                          <a:cs typeface="Calibri"/>
                        </a:rPr>
                        <m:t>’</m:t>
                      </m:r>
                      <m:r>
                        <a:rPr lang="en-US" altLang="ja-JP" i="1" dirty="0">
                          <a:solidFill>
                            <a:schemeClr val="tx1"/>
                          </a:solidFill>
                          <a:latin typeface="Cambria Math" panose="02040503050406030204" pitchFamily="18" charset="0"/>
                          <a:cs typeface="Calibri"/>
                        </a:rPr>
                        <m:t>)</m:t>
                      </m:r>
                    </m:oMath>
                  </m:oMathPara>
                </a14:m>
                <a:endParaRPr lang="en-US" dirty="0">
                  <a:ea typeface="ＭＳ Ｐゴシック" pitchFamily="34" charset="-128"/>
                </a:endParaRP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took an action </a:t>
                </a:r>
              </a:p>
              <a:p>
                <a:endParaRPr lang="en-US" dirty="0">
                  <a:ea typeface="ＭＳ Ｐゴシック" pitchFamily="34" charset="-128"/>
                </a:endParaRPr>
              </a:p>
              <a:p>
                <a:r>
                  <a:rPr lang="en-US" dirty="0">
                    <a:ea typeface="ＭＳ Ｐゴシック" pitchFamily="34" charset="-128"/>
                  </a:rPr>
                  <a:t>Best average, long term reward</a:t>
                </a:r>
              </a:p>
              <a:p>
                <a:r>
                  <a:rPr lang="en-US" dirty="0" err="1">
                    <a:ea typeface="ＭＳ Ｐゴシック" pitchFamily="34" charset="-128"/>
                  </a:rPr>
                  <a:t>Expectimax</a:t>
                </a:r>
                <a:r>
                  <a:rPr lang="en-US" dirty="0">
                    <a:ea typeface="ＭＳ Ｐゴシック" pitchFamily="34" charset="-128"/>
                  </a:rPr>
                  <a:t>, but no real terminal node.</a:t>
                </a:r>
              </a:p>
              <a:p>
                <a:r>
                  <a:rPr lang="en-US" dirty="0">
                    <a:ea typeface="ＭＳ Ｐゴシック" pitchFamily="34" charset="-128"/>
                  </a:rPr>
                  <a:t>Does not have min-nodes</a:t>
                </a:r>
              </a:p>
              <a:p>
                <a:endParaRPr lang="en-US" dirty="0">
                  <a:ea typeface="ＭＳ Ｐゴシック" pitchFamily="34" charset="-128"/>
                </a:endParaRPr>
              </a:p>
              <a:p>
                <a:r>
                  <a:rPr lang="en-US" dirty="0">
                    <a:ea typeface="ＭＳ Ｐゴシック" pitchFamily="34" charset="-128"/>
                  </a:rPr>
                  <a:t>State node vs q state nodes</a:t>
                </a:r>
              </a:p>
            </p:txBody>
          </p:sp>
        </mc:Choice>
        <mc:Fallback xmlns="">
          <p:sp>
            <p:nvSpPr>
              <p:cNvPr id="36866"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r>
                  <a:rPr lang="en-US" i="0" dirty="0">
                    <a:solidFill>
                      <a:schemeClr val="tx1"/>
                    </a:solidFill>
                    <a:latin typeface="Cambria Math" panose="02040503050406030204" pitchFamily="18" charset="0"/>
                    <a:cs typeface="Calibri"/>
                  </a:rPr>
                  <a:t>𝑇(</a:t>
                </a:r>
                <a:r>
                  <a:rPr lang="en-US" i="0" dirty="0" err="1">
                    <a:solidFill>
                      <a:schemeClr val="tx1"/>
                    </a:solidFill>
                    <a:latin typeface="Cambria Math" panose="02040503050406030204" pitchFamily="18" charset="0"/>
                    <a:cs typeface="Calibri"/>
                  </a:rPr>
                  <a:t>𝑠,𝑎,𝑠</a:t>
                </a:r>
                <a:r>
                  <a:rPr lang="ja-JP" altLang="en-US" i="0" dirty="0">
                    <a:solidFill>
                      <a:schemeClr val="tx1"/>
                    </a:solidFill>
                    <a:latin typeface="Cambria Math" panose="02040503050406030204" pitchFamily="18" charset="0"/>
                    <a:cs typeface="Calibri"/>
                  </a:rPr>
                  <a:t>’</a:t>
                </a:r>
                <a:r>
                  <a:rPr lang="en-US" altLang="ja-JP" i="0" dirty="0">
                    <a:solidFill>
                      <a:schemeClr val="tx1"/>
                    </a:solidFill>
                    <a:latin typeface="Cambria Math" panose="02040503050406030204" pitchFamily="18" charset="0"/>
                    <a:cs typeface="Calibri"/>
                  </a:rPr>
                  <a:t>)</a:t>
                </a:r>
                <a:endParaRPr lang="en-US" dirty="0">
                  <a:ea typeface="ＭＳ Ｐゴシック" pitchFamily="34" charset="-128"/>
                </a:endParaRP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took an action </a:t>
                </a:r>
              </a:p>
              <a:p>
                <a:endParaRPr lang="en-US" dirty="0">
                  <a:ea typeface="ＭＳ Ｐゴシック" pitchFamily="34" charset="-128"/>
                </a:endParaRPr>
              </a:p>
              <a:p>
                <a:r>
                  <a:rPr lang="en-US" dirty="0">
                    <a:ea typeface="ＭＳ Ｐゴシック" pitchFamily="34" charset="-128"/>
                  </a:rPr>
                  <a:t>Best average, long term reward</a:t>
                </a:r>
              </a:p>
              <a:p>
                <a:r>
                  <a:rPr lang="en-US" dirty="0" err="1">
                    <a:ea typeface="ＭＳ Ｐゴシック" pitchFamily="34" charset="-128"/>
                  </a:rPr>
                  <a:t>Expectimax</a:t>
                </a:r>
                <a:r>
                  <a:rPr lang="en-US" dirty="0">
                    <a:ea typeface="ＭＳ Ｐゴシック" pitchFamily="34" charset="-128"/>
                  </a:rPr>
                  <a:t>, but no real terminal node.</a:t>
                </a:r>
              </a:p>
              <a:p>
                <a:r>
                  <a:rPr lang="en-US" dirty="0">
                    <a:ea typeface="ＭＳ Ｐゴシック" pitchFamily="34" charset="-128"/>
                  </a:rPr>
                  <a:t>Does not have min-nodes</a:t>
                </a:r>
              </a:p>
              <a:p>
                <a:endParaRPr lang="en-US" dirty="0">
                  <a:ea typeface="ＭＳ Ｐゴシック" pitchFamily="34" charset="-128"/>
                </a:endParaRPr>
              </a:p>
              <a:p>
                <a:r>
                  <a:rPr lang="en-US" dirty="0">
                    <a:ea typeface="ＭＳ Ｐゴシック" pitchFamily="34" charset="-128"/>
                  </a:rPr>
                  <a:t>State node vs q state nodes</a:t>
                </a:r>
              </a:p>
            </p:txBody>
          </p:sp>
        </mc:Fallback>
      </mc:AlternateContent>
      <p:sp>
        <p:nvSpPr>
          <p:cNvPr id="36867" name="Slide Number Placeholder 3"/>
          <p:cNvSpPr>
            <a:spLocks noGrp="1"/>
          </p:cNvSpPr>
          <p:nvPr>
            <p:ph type="sldNum" sz="quarter" idx="5"/>
          </p:nvPr>
        </p:nvSpPr>
        <p:spPr>
          <a:noFill/>
        </p:spPr>
        <p:txBody>
          <a:bodyPr/>
          <a:lstStyle/>
          <a:p>
            <a:pPr defTabSz="988101"/>
            <a:fld id="{381D20B8-C290-4C94-8C7F-0277B9D2F6EE}" type="slidenum">
              <a:rPr lang="en-US"/>
              <a:pPr defTabSz="988101"/>
              <a:t>12</a:t>
            </a:fld>
            <a:endParaRPr lang="en-US" dirty="0"/>
          </a:p>
        </p:txBody>
      </p:sp>
    </p:spTree>
    <p:extLst>
      <p:ext uri="{BB962C8B-B14F-4D97-AF65-F5344CB8AC3E}">
        <p14:creationId xmlns:p14="http://schemas.microsoft.com/office/powerpoint/2010/main" val="410296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992188" y="768350"/>
            <a:ext cx="5114925" cy="3836988"/>
          </a:xfrm>
          <a:ln/>
        </p:spPr>
      </p:sp>
      <p:sp>
        <p:nvSpPr>
          <p:cNvPr id="40962"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Rewards in the future (deeper in the tree) matter less</a:t>
            </a:r>
          </a:p>
          <a:p>
            <a:endParaRPr lang="en-US" dirty="0">
              <a:ea typeface="ＭＳ Ｐゴシック" pitchFamily="34" charset="-128"/>
            </a:endParaRPr>
          </a:p>
          <a:p>
            <a:r>
              <a:rPr lang="en-US" dirty="0">
                <a:ea typeface="ＭＳ Ｐゴシック" pitchFamily="34" charset="-128"/>
              </a:rPr>
              <a:t>Interesting: running </a:t>
            </a:r>
            <a:r>
              <a:rPr lang="en-US" dirty="0" err="1">
                <a:ea typeface="ＭＳ Ｐゴシック" pitchFamily="34" charset="-128"/>
              </a:rPr>
              <a:t>expectimax</a:t>
            </a:r>
            <a:r>
              <a:rPr lang="en-US" dirty="0">
                <a:ea typeface="ＭＳ Ｐゴシック" pitchFamily="34" charset="-128"/>
              </a:rPr>
              <a:t>, if having to truncate the search, then not losing much; e.g.,  less then \</a:t>
            </a:r>
            <a:r>
              <a:rPr lang="en-US" dirty="0" err="1">
                <a:ea typeface="ＭＳ Ｐゴシック" pitchFamily="34" charset="-128"/>
              </a:rPr>
              <a:t>gamma^d</a:t>
            </a:r>
            <a:r>
              <a:rPr lang="en-US" dirty="0">
                <a:ea typeface="ＭＳ Ｐゴシック" pitchFamily="34" charset="-128"/>
              </a:rPr>
              <a:t> / (1-\gamma)</a:t>
            </a:r>
          </a:p>
          <a:p>
            <a:r>
              <a:rPr lang="en-US" dirty="0">
                <a:ea typeface="ＭＳ Ｐゴシック" pitchFamily="34" charset="-128"/>
              </a:rPr>
              <a:t>Augment q states with another option: instant death! </a:t>
            </a:r>
          </a:p>
          <a:p>
            <a:endParaRPr lang="en-US" dirty="0">
              <a:ea typeface="ＭＳ Ｐゴシック" pitchFamily="34" charset="-128"/>
            </a:endParaRPr>
          </a:p>
          <a:p>
            <a:r>
              <a:rPr lang="en-US" dirty="0">
                <a:ea typeface="ＭＳ Ｐゴシック" pitchFamily="34" charset="-128"/>
              </a:rPr>
              <a:t>Repeated loop, difference from search, is a win. Distinction of visiting a state.</a:t>
            </a:r>
          </a:p>
          <a:p>
            <a:endParaRPr lang="en-US" dirty="0">
              <a:ea typeface="ＭＳ Ｐゴシック" pitchFamily="34" charset="-128"/>
            </a:endParaRPr>
          </a:p>
          <a:p>
            <a:r>
              <a:rPr lang="en-US" dirty="0">
                <a:ea typeface="ＭＳ Ｐゴシック" pitchFamily="34" charset="-128"/>
              </a:rPr>
              <a:t>Do the example.</a:t>
            </a: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14</a:t>
            </a:fld>
            <a:endParaRPr lang="en-US"/>
          </a:p>
        </p:txBody>
      </p:sp>
    </p:spTree>
    <p:extLst>
      <p:ext uri="{BB962C8B-B14F-4D97-AF65-F5344CB8AC3E}">
        <p14:creationId xmlns:p14="http://schemas.microsoft.com/office/powerpoint/2010/main" val="3513166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hyperlink" Target="https://www.middleware-solutions.fr/2019/08/14/an-introduction-to-aws-deepracer/"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410.png"/></Relationships>
</file>

<file path=ppt/slides/_rels/slide13.xml.rels><?xml version="1.0" encoding="UTF-8" standalone="yes"?>
<Relationships xmlns="http://schemas.openxmlformats.org/package/2006/relationships"><Relationship Id="rId2" Type="http://schemas.openxmlformats.org/officeDocument/2006/relationships/image" Target="../media/image6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3.xml"/><Relationship Id="rId7" Type="http://schemas.openxmlformats.org/officeDocument/2006/relationships/image" Target="../media/image3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710.png"/><Relationship Id="rId11" Type="http://schemas.openxmlformats.org/officeDocument/2006/relationships/image" Target="../media/image36.png"/><Relationship Id="rId5" Type="http://schemas.openxmlformats.org/officeDocument/2006/relationships/notesSlide" Target="../notesSlides/notesSlide9.xml"/><Relationship Id="rId10" Type="http://schemas.openxmlformats.org/officeDocument/2006/relationships/image" Target="../media/image35.png"/><Relationship Id="rId4" Type="http://schemas.openxmlformats.org/officeDocument/2006/relationships/slideLayout" Target="../slideLayouts/slideLayout2.xml"/><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320.png"/><Relationship Id="rId18" Type="http://schemas.openxmlformats.org/officeDocument/2006/relationships/image" Target="../media/image46.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310.png"/><Relationship Id="rId17" Type="http://schemas.openxmlformats.org/officeDocument/2006/relationships/image" Target="../media/image45.png"/><Relationship Id="rId2" Type="http://schemas.openxmlformats.org/officeDocument/2006/relationships/notesSlide" Target="../notesSlides/notesSlide10.xml"/><Relationship Id="rId16"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300.png"/><Relationship Id="rId5" Type="http://schemas.openxmlformats.org/officeDocument/2006/relationships/image" Target="../media/image39.png"/><Relationship Id="rId15" Type="http://schemas.openxmlformats.org/officeDocument/2006/relationships/image" Target="../media/image340.png"/><Relationship Id="rId10" Type="http://schemas.openxmlformats.org/officeDocument/2006/relationships/image" Target="../media/image290.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330.png"/></Relationships>
</file>

<file path=ppt/slides/_rels/slide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54.emf"/><Relationship Id="rId18" Type="http://schemas.openxmlformats.org/officeDocument/2006/relationships/image" Target="../media/image59.emf"/><Relationship Id="rId3" Type="http://schemas.openxmlformats.org/officeDocument/2006/relationships/image" Target="../media/image200.png"/><Relationship Id="rId21" Type="http://schemas.openxmlformats.org/officeDocument/2006/relationships/image" Target="../media/image62.emf"/><Relationship Id="rId7" Type="http://schemas.openxmlformats.org/officeDocument/2006/relationships/image" Target="../media/image250.png"/><Relationship Id="rId12" Type="http://schemas.openxmlformats.org/officeDocument/2006/relationships/image" Target="../media/image53.emf"/><Relationship Id="rId17" Type="http://schemas.openxmlformats.org/officeDocument/2006/relationships/image" Target="../media/image58.emf"/><Relationship Id="rId2" Type="http://schemas.openxmlformats.org/officeDocument/2006/relationships/notesSlide" Target="../notesSlides/notesSlide15.xml"/><Relationship Id="rId16" Type="http://schemas.openxmlformats.org/officeDocument/2006/relationships/image" Target="../media/image57.emf"/><Relationship Id="rId20" Type="http://schemas.openxmlformats.org/officeDocument/2006/relationships/image" Target="../media/image61.emf"/><Relationship Id="rId1" Type="http://schemas.openxmlformats.org/officeDocument/2006/relationships/slideLayout" Target="../slideLayouts/slideLayout2.xml"/><Relationship Id="rId6" Type="http://schemas.openxmlformats.org/officeDocument/2006/relationships/image" Target="../media/image230.png"/><Relationship Id="rId11" Type="http://schemas.openxmlformats.org/officeDocument/2006/relationships/image" Target="../media/image52.emf"/><Relationship Id="rId24" Type="http://schemas.openxmlformats.org/officeDocument/2006/relationships/image" Target="../media/image52.png"/><Relationship Id="rId5" Type="http://schemas.openxmlformats.org/officeDocument/2006/relationships/image" Target="../media/image220.png"/><Relationship Id="rId15" Type="http://schemas.openxmlformats.org/officeDocument/2006/relationships/image" Target="../media/image56.emf"/><Relationship Id="rId23" Type="http://schemas.openxmlformats.org/officeDocument/2006/relationships/image" Target="../media/image51.png"/><Relationship Id="rId10" Type="http://schemas.openxmlformats.org/officeDocument/2006/relationships/image" Target="../media/image51.emf"/><Relationship Id="rId19" Type="http://schemas.openxmlformats.org/officeDocument/2006/relationships/image" Target="../media/image60.emf"/><Relationship Id="rId4" Type="http://schemas.openxmlformats.org/officeDocument/2006/relationships/image" Target="../media/image210.png"/><Relationship Id="rId9" Type="http://schemas.openxmlformats.org/officeDocument/2006/relationships/image" Target="../media/image50.emf"/><Relationship Id="rId14" Type="http://schemas.openxmlformats.org/officeDocument/2006/relationships/image" Target="../media/image55.emf"/><Relationship Id="rId22" Type="http://schemas.openxmlformats.org/officeDocument/2006/relationships/image" Target="../media/image63.emf"/></Relationships>
</file>

<file path=ppt/slides/_rels/slide21.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0.png"/><Relationship Id="rId4" Type="http://schemas.openxmlformats.org/officeDocument/2006/relationships/image" Target="../media/image713.png"/></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29.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 Id="rId1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540.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3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3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3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7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81.png"/></Relationships>
</file>

<file path=ppt/slides/_rels/slide3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801.png"/><Relationship Id="rId4" Type="http://schemas.openxmlformats.org/officeDocument/2006/relationships/image" Target="../media/image791.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790.png"/><Relationship Id="rId4" Type="http://schemas.openxmlformats.org/officeDocument/2006/relationships/image" Target="../media/image760.png"/></Relationships>
</file>

<file path=ppt/slides/_rels/slide42.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950.png"/><Relationship Id="rId5" Type="http://schemas.openxmlformats.org/officeDocument/2006/relationships/image" Target="../media/image940.png"/><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811.png"/><Relationship Id="rId7" Type="http://schemas.openxmlformats.org/officeDocument/2006/relationships/image" Target="../media/image84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90.png"/><Relationship Id="rId4" Type="http://schemas.openxmlformats.org/officeDocument/2006/relationships/image" Target="../media/image760.png"/></Relationships>
</file>

<file path=ppt/slides/_rels/slide45.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871.png"/><Relationship Id="rId7" Type="http://schemas.openxmlformats.org/officeDocument/2006/relationships/image" Target="../media/image84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90.png"/><Relationship Id="rId4" Type="http://schemas.openxmlformats.org/officeDocument/2006/relationships/image" Target="../media/image760.png"/></Relationships>
</file>

<file path=ppt/slides/_rels/slide48.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900.png"/><Relationship Id="rId7" Type="http://schemas.openxmlformats.org/officeDocument/2006/relationships/image" Target="../media/image84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3" Type="http://schemas.openxmlformats.org/officeDocument/2006/relationships/image" Target="../media/image79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90.png"/><Relationship Id="rId4" Type="http://schemas.openxmlformats.org/officeDocument/2006/relationships/image" Target="../media/image760.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920.png"/><Relationship Id="rId7" Type="http://schemas.openxmlformats.org/officeDocument/2006/relationships/image" Target="../media/image84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790.png"/><Relationship Id="rId4" Type="http://schemas.openxmlformats.org/officeDocument/2006/relationships/image" Target="../media/image760.png"/></Relationships>
</file>

<file path=ppt/slides/_rels/slide53.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70.png"/><Relationship Id="rId5" Type="http://schemas.openxmlformats.org/officeDocument/2006/relationships/image" Target="../media/image960.png"/><Relationship Id="rId4" Type="http://schemas.openxmlformats.org/officeDocument/2006/relationships/image" Target="../media/image10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3.png"/><Relationship Id="rId4" Type="http://schemas.openxmlformats.org/officeDocument/2006/relationships/image" Target="../media/image1001.png"/></Relationships>
</file>

<file path=ppt/slides/_rels/slide56.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10.png"/><Relationship Id="rId4" Type="http://schemas.openxmlformats.org/officeDocument/2006/relationships/image" Target="../media/image1000.png"/></Relationships>
</file>

<file path=ppt/slides/_rels/slide57.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10.png"/><Relationship Id="rId4" Type="http://schemas.openxmlformats.org/officeDocument/2006/relationships/image" Target="../media/image1000.png"/></Relationships>
</file>

<file path=ppt/slides/_rels/slide58.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040.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611.png"/><Relationship Id="rId5" Type="http://schemas.openxmlformats.org/officeDocument/2006/relationships/image" Target="../media/image511.png"/><Relationship Id="rId4" Type="http://schemas.openxmlformats.org/officeDocument/2006/relationships/image" Target="../media/image411.png"/></Relationships>
</file>

<file path=ppt/slides/_rels/slide6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12.emf"/></Relationships>
</file>

<file path=ppt/slides/_rels/slide61.xml.rels><?xml version="1.0" encoding="UTF-8" standalone="yes"?>
<Relationships xmlns="http://schemas.openxmlformats.org/package/2006/relationships"><Relationship Id="rId8" Type="http://schemas.openxmlformats.org/officeDocument/2006/relationships/image" Target="../media/image881.png"/><Relationship Id="rId3" Type="http://schemas.openxmlformats.org/officeDocument/2006/relationships/image" Target="../media/image810.png"/><Relationship Id="rId7" Type="http://schemas.openxmlformats.org/officeDocument/2006/relationships/image" Target="../media/image85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0.png"/><Relationship Id="rId4" Type="http://schemas.openxmlformats.org/officeDocument/2006/relationships/image" Target="../media/image820.png"/><Relationship Id="rId9" Type="http://schemas.openxmlformats.org/officeDocument/2006/relationships/image" Target="../media/image870.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hyperlink" Target="https://aws.amazon.com/deeprace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400" dirty="0"/>
              <a:t>L7.1  MDP Planning</a:t>
            </a:r>
            <a:endParaRPr lang="en-US" sz="44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a:xfrm>
            <a:off x="1371600" y="3733800"/>
            <a:ext cx="6400800" cy="1752600"/>
          </a:xfrm>
        </p:spPr>
        <p:txBody>
          <a:bodyPr rtlCol="0">
            <a:normAutofit/>
          </a:bodyPr>
          <a:lstStyle/>
          <a:p>
            <a:r>
              <a:rPr lang="en-US" altLang="zh-CN" dirty="0"/>
              <a:t>Zonghua </a:t>
            </a:r>
            <a:r>
              <a:rPr lang="en-US" altLang="zh-CN"/>
              <a:t>Gu 2021</a:t>
            </a:r>
            <a:endParaRPr lang="en-US" altLang="zh-CN" dirty="0"/>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txBox="1">
            <a:spLocks/>
          </p:cNvSpPr>
          <p:nvPr/>
        </p:nvSpPr>
        <p:spPr>
          <a:xfrm>
            <a:off x="3486150" y="5624515"/>
            <a:ext cx="2171700" cy="273844"/>
          </a:xfrm>
          <a:prstGeom prst="rect">
            <a:avLst/>
          </a:prstGeom>
        </p:spPr>
        <p:txBody>
          <a:bodyPr vert="horz" lIns="68580" tIns="34290" rIns="68580" bIns="3429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14C76FB5-D22A-4B30-8201-4391A28770C9}"/>
              </a:ext>
            </a:extLst>
          </p:cNvPr>
          <p:cNvSpPr/>
          <p:nvPr/>
        </p:nvSpPr>
        <p:spPr>
          <a:xfrm>
            <a:off x="1650367" y="6477000"/>
            <a:ext cx="5843266" cy="400110"/>
          </a:xfrm>
          <a:prstGeom prst="rect">
            <a:avLst/>
          </a:prstGeom>
        </p:spPr>
        <p:txBody>
          <a:bodyPr wrap="none">
            <a:spAutoFit/>
          </a:bodyPr>
          <a:lstStyle/>
          <a:p>
            <a:r>
              <a:rPr lang="en-US" sz="1000" dirty="0"/>
              <a:t>Acknowledgement: slides based on https://www.coursera.org/specializations/reinforcement-learning </a:t>
            </a:r>
          </a:p>
          <a:p>
            <a:r>
              <a:rPr lang="en-US" sz="1000" dirty="0"/>
              <a:t>And textbook by Sutton and </a:t>
            </a:r>
            <a:r>
              <a:rPr lang="en-US" sz="1000" dirty="0" err="1"/>
              <a:t>Barto</a:t>
            </a:r>
            <a:r>
              <a:rPr lang="en-US" sz="1000" dirty="0"/>
              <a:t> http://incompleteideas.net/book/the-book-2nd.html</a:t>
            </a:r>
            <a:endParaRPr lang="en-SE" sz="1000" dirty="0"/>
          </a:p>
        </p:txBody>
      </p:sp>
      <p:pic>
        <p:nvPicPr>
          <p:cNvPr id="1026" name="Picture 2">
            <a:extLst>
              <a:ext uri="{FF2B5EF4-FFF2-40B4-BE49-F238E27FC236}">
                <a16:creationId xmlns:a16="http://schemas.microsoft.com/office/drawing/2014/main" id="{B355609D-9AD9-4555-903E-3F9859186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1300" y="4283136"/>
            <a:ext cx="3581400" cy="2222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308151-AB67-4323-94B6-D43EE9B96605}"/>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pic>
        <p:nvPicPr>
          <p:cNvPr id="5" name="Picture 4">
            <a:extLst>
              <a:ext uri="{FF2B5EF4-FFF2-40B4-BE49-F238E27FC236}">
                <a16:creationId xmlns:a16="http://schemas.microsoft.com/office/drawing/2014/main" id="{08189641-7012-4E3E-81DC-FE1E55951637}"/>
              </a:ext>
            </a:extLst>
          </p:cNvPr>
          <p:cNvPicPr>
            <a:picLocks noChangeAspect="1"/>
          </p:cNvPicPr>
          <p:nvPr/>
        </p:nvPicPr>
        <p:blipFill>
          <a:blip r:embed="rId3"/>
          <a:stretch>
            <a:fillRect/>
          </a:stretch>
        </p:blipFill>
        <p:spPr>
          <a:xfrm>
            <a:off x="6654770" y="451805"/>
            <a:ext cx="2429214" cy="6306430"/>
          </a:xfrm>
          <a:prstGeom prst="rect">
            <a:avLst/>
          </a:prstGeom>
        </p:spPr>
      </p:pic>
      <p:pic>
        <p:nvPicPr>
          <p:cNvPr id="2050" name="Picture 2" descr="Examples of parameters on the track">
            <a:extLst>
              <a:ext uri="{FF2B5EF4-FFF2-40B4-BE49-F238E27FC236}">
                <a16:creationId xmlns:a16="http://schemas.microsoft.com/office/drawing/2014/main" id="{7398211A-2BE8-4B86-88C3-1594CF31E9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68" y="3058480"/>
            <a:ext cx="6577344" cy="369975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018811A3-A01B-4E52-B547-3B518E1B795D}"/>
              </a:ext>
            </a:extLst>
          </p:cNvPr>
          <p:cNvSpPr>
            <a:spLocks noGrp="1"/>
          </p:cNvSpPr>
          <p:nvPr>
            <p:ph idx="1"/>
          </p:nvPr>
        </p:nvSpPr>
        <p:spPr/>
        <p:txBody>
          <a:bodyPr/>
          <a:lstStyle/>
          <a:p>
            <a:endParaRPr lang="en-SE"/>
          </a:p>
        </p:txBody>
      </p:sp>
      <p:sp>
        <p:nvSpPr>
          <p:cNvPr id="11" name="Title 1">
            <a:extLst>
              <a:ext uri="{FF2B5EF4-FFF2-40B4-BE49-F238E27FC236}">
                <a16:creationId xmlns:a16="http://schemas.microsoft.com/office/drawing/2014/main" id="{A9D2B866-2ED2-4CC1-9145-B3C23CDFEA53}"/>
              </a:ext>
            </a:extLst>
          </p:cNvPr>
          <p:cNvSpPr txBox="1">
            <a:spLocks/>
          </p:cNvSpPr>
          <p:nvPr/>
        </p:nvSpPr>
        <p:spPr bwMode="auto">
          <a:xfrm>
            <a:off x="457200" y="274637"/>
            <a:ext cx="6197570" cy="89152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a:t>Params for Writing Reward Function</a:t>
            </a:r>
            <a:endParaRPr lang="en-SE" kern="0" dirty="0"/>
          </a:p>
        </p:txBody>
      </p:sp>
    </p:spTree>
    <p:extLst>
      <p:ext uri="{BB962C8B-B14F-4D97-AF65-F5344CB8AC3E}">
        <p14:creationId xmlns:p14="http://schemas.microsoft.com/office/powerpoint/2010/main" val="1785969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CF6B5-D7B9-4D47-98BF-77E85B2B8EC1}"/>
              </a:ext>
            </a:extLst>
          </p:cNvPr>
          <p:cNvSpPr>
            <a:spLocks noGrp="1"/>
          </p:cNvSpPr>
          <p:nvPr>
            <p:ph type="title"/>
          </p:nvPr>
        </p:nvSpPr>
        <p:spPr/>
        <p:txBody>
          <a:bodyPr/>
          <a:lstStyle/>
          <a:p>
            <a:r>
              <a:rPr lang="en-US" dirty="0"/>
              <a:t>Example Reward Function</a:t>
            </a:r>
            <a:endParaRPr lang="en-SE" dirty="0"/>
          </a:p>
        </p:txBody>
      </p:sp>
      <p:sp>
        <p:nvSpPr>
          <p:cNvPr id="3" name="Content Placeholder 2">
            <a:extLst>
              <a:ext uri="{FF2B5EF4-FFF2-40B4-BE49-F238E27FC236}">
                <a16:creationId xmlns:a16="http://schemas.microsoft.com/office/drawing/2014/main" id="{1980CA95-493E-4BEA-AA8D-52AEF8942759}"/>
              </a:ext>
            </a:extLst>
          </p:cNvPr>
          <p:cNvSpPr>
            <a:spLocks noGrp="1"/>
          </p:cNvSpPr>
          <p:nvPr>
            <p:ph idx="1"/>
          </p:nvPr>
        </p:nvSpPr>
        <p:spPr>
          <a:xfrm>
            <a:off x="457200" y="1295400"/>
            <a:ext cx="8229600" cy="5479110"/>
          </a:xfrm>
        </p:spPr>
        <p:txBody>
          <a:bodyPr>
            <a:normAutofit fontScale="32500" lnSpcReduction="20000"/>
          </a:bodyPr>
          <a:lstStyle/>
          <a:p>
            <a:r>
              <a:rPr lang="en-US" dirty="0"/>
              <a:t>def </a:t>
            </a:r>
            <a:r>
              <a:rPr lang="en-US" dirty="0" err="1"/>
              <a:t>reward_function</a:t>
            </a:r>
            <a:r>
              <a:rPr lang="en-US" dirty="0"/>
              <a:t>(params):</a:t>
            </a:r>
          </a:p>
          <a:p>
            <a:r>
              <a:rPr lang="en-US" dirty="0"/>
              <a:t>    '''Example of penalize steering, which helps mitigate zig-zag behaviors'''</a:t>
            </a:r>
          </a:p>
          <a:p>
            <a:r>
              <a:rPr lang="en-US" dirty="0"/>
              <a:t>    # Read input parameters</a:t>
            </a:r>
          </a:p>
          <a:p>
            <a:r>
              <a:rPr lang="en-US" dirty="0"/>
              <a:t>    </a:t>
            </a:r>
            <a:r>
              <a:rPr lang="en-US" dirty="0" err="1"/>
              <a:t>distance_from_center</a:t>
            </a:r>
            <a:r>
              <a:rPr lang="en-US" dirty="0"/>
              <a:t> = params['</a:t>
            </a:r>
            <a:r>
              <a:rPr lang="en-US" dirty="0" err="1"/>
              <a:t>distance_from_center</a:t>
            </a:r>
            <a:r>
              <a:rPr lang="en-US" dirty="0"/>
              <a:t>']</a:t>
            </a:r>
          </a:p>
          <a:p>
            <a:r>
              <a:rPr lang="en-US" dirty="0"/>
              <a:t>    </a:t>
            </a:r>
            <a:r>
              <a:rPr lang="en-US" dirty="0" err="1"/>
              <a:t>track_width</a:t>
            </a:r>
            <a:r>
              <a:rPr lang="en-US" dirty="0"/>
              <a:t> = params['</a:t>
            </a:r>
            <a:r>
              <a:rPr lang="en-US" dirty="0" err="1"/>
              <a:t>track_width</a:t>
            </a:r>
            <a:r>
              <a:rPr lang="en-US" dirty="0"/>
              <a:t>']</a:t>
            </a:r>
          </a:p>
          <a:p>
            <a:r>
              <a:rPr lang="en-US" dirty="0"/>
              <a:t>    steering = abs(params['</a:t>
            </a:r>
            <a:r>
              <a:rPr lang="en-US" dirty="0" err="1"/>
              <a:t>steering_angle</a:t>
            </a:r>
            <a:r>
              <a:rPr lang="en-US" dirty="0"/>
              <a:t>']) # Only need the absolute steering angle</a:t>
            </a:r>
          </a:p>
          <a:p>
            <a:endParaRPr lang="en-US" dirty="0"/>
          </a:p>
          <a:p>
            <a:r>
              <a:rPr lang="en-US" dirty="0"/>
              <a:t>    # Calculate 3 markers that are at varying distances away from the center line</a:t>
            </a:r>
          </a:p>
          <a:p>
            <a:r>
              <a:rPr lang="en-US" dirty="0"/>
              <a:t>    marker_1 = 0.1 * </a:t>
            </a:r>
            <a:r>
              <a:rPr lang="en-US" dirty="0" err="1"/>
              <a:t>track_width</a:t>
            </a:r>
            <a:endParaRPr lang="en-US" dirty="0"/>
          </a:p>
          <a:p>
            <a:r>
              <a:rPr lang="en-US" dirty="0"/>
              <a:t>    marker_2 = 0.25 * </a:t>
            </a:r>
            <a:r>
              <a:rPr lang="en-US" dirty="0" err="1"/>
              <a:t>track_width</a:t>
            </a:r>
            <a:endParaRPr lang="en-US" dirty="0"/>
          </a:p>
          <a:p>
            <a:r>
              <a:rPr lang="en-US" dirty="0"/>
              <a:t>    marker_3 = 0.5 * </a:t>
            </a:r>
            <a:r>
              <a:rPr lang="en-US" dirty="0" err="1"/>
              <a:t>track_width</a:t>
            </a:r>
            <a:endParaRPr lang="en-US" dirty="0"/>
          </a:p>
          <a:p>
            <a:endParaRPr lang="en-US" dirty="0"/>
          </a:p>
          <a:p>
            <a:r>
              <a:rPr lang="en-US" dirty="0"/>
              <a:t>    # Give higher reward if the agent is closer to center line and vice versa</a:t>
            </a:r>
          </a:p>
          <a:p>
            <a:r>
              <a:rPr lang="en-US" dirty="0"/>
              <a:t>    if </a:t>
            </a:r>
            <a:r>
              <a:rPr lang="en-US" dirty="0" err="1"/>
              <a:t>distance_from_center</a:t>
            </a:r>
            <a:r>
              <a:rPr lang="en-US" dirty="0"/>
              <a:t> &lt;= marker_1:</a:t>
            </a:r>
          </a:p>
          <a:p>
            <a:r>
              <a:rPr lang="en-US" dirty="0"/>
              <a:t>        reward = 1</a:t>
            </a:r>
          </a:p>
          <a:p>
            <a:r>
              <a:rPr lang="en-US" dirty="0"/>
              <a:t>    </a:t>
            </a:r>
            <a:r>
              <a:rPr lang="en-US" dirty="0" err="1"/>
              <a:t>elif</a:t>
            </a:r>
            <a:r>
              <a:rPr lang="en-US" dirty="0"/>
              <a:t> </a:t>
            </a:r>
            <a:r>
              <a:rPr lang="en-US" dirty="0" err="1"/>
              <a:t>distance_from_center</a:t>
            </a:r>
            <a:r>
              <a:rPr lang="en-US" dirty="0"/>
              <a:t> &lt;= marker_2:</a:t>
            </a:r>
          </a:p>
          <a:p>
            <a:r>
              <a:rPr lang="en-US" dirty="0"/>
              <a:t>        reward = 0.5</a:t>
            </a:r>
          </a:p>
          <a:p>
            <a:r>
              <a:rPr lang="en-US" dirty="0"/>
              <a:t>    </a:t>
            </a:r>
            <a:r>
              <a:rPr lang="en-US" dirty="0" err="1"/>
              <a:t>elif</a:t>
            </a:r>
            <a:r>
              <a:rPr lang="en-US" dirty="0"/>
              <a:t> </a:t>
            </a:r>
            <a:r>
              <a:rPr lang="en-US" dirty="0" err="1"/>
              <a:t>distance_from_center</a:t>
            </a:r>
            <a:r>
              <a:rPr lang="en-US" dirty="0"/>
              <a:t> &lt;= marker_3:</a:t>
            </a:r>
          </a:p>
          <a:p>
            <a:r>
              <a:rPr lang="en-US" dirty="0"/>
              <a:t>        reward = 0.1</a:t>
            </a:r>
          </a:p>
          <a:p>
            <a:r>
              <a:rPr lang="en-US" dirty="0"/>
              <a:t>    else:</a:t>
            </a:r>
          </a:p>
          <a:p>
            <a:r>
              <a:rPr lang="en-US" dirty="0"/>
              <a:t>        reward = 1e-3  # likely crashed/ close to off track</a:t>
            </a:r>
          </a:p>
          <a:p>
            <a:endParaRPr lang="en-US" dirty="0"/>
          </a:p>
          <a:p>
            <a:r>
              <a:rPr lang="en-US" dirty="0"/>
              <a:t>    # Steering penalty threshold, change the number based on your action space setting</a:t>
            </a:r>
          </a:p>
          <a:p>
            <a:r>
              <a:rPr lang="en-US" dirty="0"/>
              <a:t>    ABS_STEERING_THRESHOLD = 15</a:t>
            </a:r>
          </a:p>
          <a:p>
            <a:endParaRPr lang="en-US" dirty="0"/>
          </a:p>
          <a:p>
            <a:r>
              <a:rPr lang="en-US" dirty="0"/>
              <a:t>    # Penalize reward if the agent is steering too much</a:t>
            </a:r>
          </a:p>
          <a:p>
            <a:r>
              <a:rPr lang="en-US" dirty="0"/>
              <a:t>    if steering &gt; ABS_STEERING_THRESHOLD:</a:t>
            </a:r>
          </a:p>
          <a:p>
            <a:r>
              <a:rPr lang="en-US" dirty="0"/>
              <a:t>        reward *= 0.8</a:t>
            </a:r>
          </a:p>
          <a:p>
            <a:endParaRPr lang="en-US" dirty="0"/>
          </a:p>
          <a:p>
            <a:r>
              <a:rPr lang="en-US" dirty="0"/>
              <a:t>    return float(reward)</a:t>
            </a:r>
            <a:endParaRPr lang="en-SE" dirty="0"/>
          </a:p>
        </p:txBody>
      </p:sp>
      <p:sp>
        <p:nvSpPr>
          <p:cNvPr id="4" name="Slide Number Placeholder 3">
            <a:extLst>
              <a:ext uri="{FF2B5EF4-FFF2-40B4-BE49-F238E27FC236}">
                <a16:creationId xmlns:a16="http://schemas.microsoft.com/office/drawing/2014/main" id="{7969D666-2383-426F-B69B-828F3F820A38}"/>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
        <p:nvSpPr>
          <p:cNvPr id="6" name="Content Placeholder 2">
            <a:extLst>
              <a:ext uri="{FF2B5EF4-FFF2-40B4-BE49-F238E27FC236}">
                <a16:creationId xmlns:a16="http://schemas.microsoft.com/office/drawing/2014/main" id="{7B4C38DA-C066-4F0D-B074-4FC2AF5E0154}"/>
              </a:ext>
            </a:extLst>
          </p:cNvPr>
          <p:cNvSpPr txBox="1">
            <a:spLocks/>
          </p:cNvSpPr>
          <p:nvPr/>
        </p:nvSpPr>
        <p:spPr bwMode="auto">
          <a:xfrm>
            <a:off x="190500" y="5943600"/>
            <a:ext cx="8763000" cy="7086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kern="0" dirty="0"/>
              <a:t>A more realistic and complex reward function: </a:t>
            </a:r>
            <a:r>
              <a:rPr lang="en-US" sz="2000" kern="0" dirty="0">
                <a:hlinkClick r:id="rId2"/>
              </a:rPr>
              <a:t>https://www.middleware-solutions.fr/2019/08/14/an-introduction-to-aws-deepracer</a:t>
            </a:r>
            <a:endParaRPr lang="en-SE" sz="2000" kern="0" dirty="0"/>
          </a:p>
        </p:txBody>
      </p:sp>
    </p:spTree>
    <p:extLst>
      <p:ext uri="{BB962C8B-B14F-4D97-AF65-F5344CB8AC3E}">
        <p14:creationId xmlns:p14="http://schemas.microsoft.com/office/powerpoint/2010/main" val="3413268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dirty="0">
                <a:latin typeface="Calibri"/>
                <a:ea typeface="ＭＳ Ｐゴシック" pitchFamily="34" charset="-128"/>
                <a:cs typeface="Calibri"/>
              </a:rPr>
              <a:t>MDP Search Tree</a:t>
            </a:r>
          </a:p>
        </p:txBody>
      </p:sp>
      <mc:AlternateContent xmlns:mc="http://schemas.openxmlformats.org/markup-compatibility/2006" xmlns:a14="http://schemas.microsoft.com/office/drawing/2010/main">
        <mc:Choice Requires="a14">
          <p:sp>
            <p:nvSpPr>
              <p:cNvPr id="35842" name="Rectangle 3"/>
              <p:cNvSpPr>
                <a:spLocks noGrp="1" noChangeArrowheads="1"/>
              </p:cNvSpPr>
              <p:nvPr>
                <p:ph idx="1"/>
              </p:nvPr>
            </p:nvSpPr>
            <p:spPr>
              <a:xfrm>
                <a:off x="342900" y="1143000"/>
                <a:ext cx="8401050" cy="2810120"/>
              </a:xfrm>
            </p:spPr>
            <p:txBody>
              <a:bodyPr>
                <a:normAutofit fontScale="77500" lnSpcReduction="20000"/>
              </a:bodyPr>
              <a:lstStyle/>
              <a:p>
                <a:r>
                  <a:rPr lang="en-US" dirty="0">
                    <a:ea typeface="ＭＳ Ｐゴシック" pitchFamily="34" charset="-128"/>
                    <a:cs typeface="Calibri"/>
                  </a:rPr>
                  <a:t>Each MDP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 projects a search tree starting from it.</a:t>
                </a:r>
              </a:p>
              <a:p>
                <a:r>
                  <a:rPr lang="en-US" dirty="0">
                    <a:ea typeface="ＭＳ Ｐゴシック" pitchFamily="34" charset="-128"/>
                    <a:cs typeface="Calibri"/>
                  </a:rPr>
                  <a:t>In general, both policy and environment may be stochastic</a:t>
                </a:r>
              </a:p>
              <a:p>
                <a:pPr lvl="1"/>
                <a:r>
                  <a:rPr lang="en-US" dirty="0">
                    <a:solidFill>
                      <a:schemeClr val="tx1"/>
                    </a:solidFill>
                  </a:rPr>
                  <a:t>Policy </a:t>
                </a:r>
                <a14:m>
                  <m:oMath xmlns:m="http://schemas.openxmlformats.org/officeDocument/2006/math">
                    <m:r>
                      <a:rPr lang="en-US" i="1" smtClean="0">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oMath>
                </a14:m>
                <a:r>
                  <a:rPr lang="en-US" dirty="0">
                    <a:ea typeface="ＭＳ Ｐゴシック" pitchFamily="34" charset="-128"/>
                    <a:cs typeface="Calibri"/>
                  </a:rPr>
                  <a:t>: probability distribution over possible actions </a:t>
                </a:r>
                <a14:m>
                  <m:oMath xmlns:m="http://schemas.openxmlformats.org/officeDocument/2006/math">
                    <m:r>
                      <a:rPr lang="en-US" b="0" i="1" smtClean="0">
                        <a:latin typeface="Cambria Math" panose="02040503050406030204" pitchFamily="18" charset="0"/>
                        <a:ea typeface="ＭＳ Ｐゴシック" pitchFamily="34" charset="-128"/>
                        <a:cs typeface="Calibri"/>
                      </a:rPr>
                      <m:t>𝑎</m:t>
                    </m:r>
                  </m:oMath>
                </a14:m>
                <a:r>
                  <a:rPr lang="en-US" dirty="0">
                    <a:ea typeface="ＭＳ Ｐゴシック" pitchFamily="34" charset="-128"/>
                    <a:cs typeface="Calibri"/>
                  </a:rPr>
                  <a:t> from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a:t>
                </a:r>
              </a:p>
              <a:p>
                <a:pPr lvl="1"/>
                <a:r>
                  <a:rPr lang="en-US" dirty="0"/>
                  <a:t>Environment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cs typeface="Calibri"/>
                  </a:rPr>
                  <a:t>: if agent takes action </a:t>
                </a:r>
                <a14:m>
                  <m:oMath xmlns:m="http://schemas.openxmlformats.org/officeDocument/2006/math">
                    <m:r>
                      <a:rPr lang="en-US" b="0" i="1" smtClean="0">
                        <a:latin typeface="Cambria Math" panose="02040503050406030204" pitchFamily="18" charset="0"/>
                        <a:ea typeface="ＭＳ Ｐゴシック" pitchFamily="34" charset="-128"/>
                        <a:cs typeface="Calibri"/>
                      </a:rPr>
                      <m:t>𝑎</m:t>
                    </m:r>
                  </m:oMath>
                </a14:m>
                <a:r>
                  <a:rPr lang="en-US" dirty="0">
                    <a:ea typeface="ＭＳ Ｐゴシック" pitchFamily="34" charset="-128"/>
                    <a:cs typeface="Calibri"/>
                  </a:rPr>
                  <a:t> in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 env gives probability distribution over reward </a:t>
                </a:r>
                <a14:m>
                  <m:oMath xmlns:m="http://schemas.openxmlformats.org/officeDocument/2006/math">
                    <m:r>
                      <a:rPr lang="en-US" b="0" i="1" smtClean="0">
                        <a:latin typeface="Cambria Math" panose="02040503050406030204" pitchFamily="18" charset="0"/>
                        <a:ea typeface="ＭＳ Ｐゴシック" pitchFamily="34" charset="-128"/>
                        <a:cs typeface="Calibri"/>
                      </a:rPr>
                      <m:t>𝑟</m:t>
                    </m:r>
                  </m:oMath>
                </a14:m>
                <a:r>
                  <a:rPr lang="en-US" dirty="0">
                    <a:ea typeface="ＭＳ Ｐゴシック" pitchFamily="34" charset="-128"/>
                    <a:cs typeface="Calibri"/>
                  </a:rPr>
                  <a:t> and next states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r>
                      <a:rPr lang="en-US" b="0" i="1" smtClean="0">
                        <a:latin typeface="Cambria Math" panose="02040503050406030204" pitchFamily="18" charset="0"/>
                        <a:ea typeface="ＭＳ Ｐゴシック" pitchFamily="34" charset="-128"/>
                        <a:cs typeface="Calibri"/>
                      </a:rPr>
                      <m:t>′</m:t>
                    </m:r>
                  </m:oMath>
                </a14:m>
                <a:r>
                  <a:rPr lang="en-US" dirty="0">
                    <a:ea typeface="ＭＳ Ｐゴシック" pitchFamily="34" charset="-128"/>
                    <a:cs typeface="Calibri"/>
                  </a:rPr>
                  <a:t>.</a:t>
                </a:r>
              </a:p>
            </p:txBody>
          </p:sp>
        </mc:Choice>
        <mc:Fallback xmlns="">
          <p:sp>
            <p:nvSpPr>
              <p:cNvPr id="35842" name="Rectangle 3"/>
              <p:cNvSpPr>
                <a:spLocks noGrp="1" noRot="1" noChangeAspect="1" noMove="1" noResize="1" noEditPoints="1" noAdjustHandles="1" noChangeArrowheads="1" noChangeShapeType="1" noTextEdit="1"/>
              </p:cNvSpPr>
              <p:nvPr>
                <p:ph idx="1"/>
              </p:nvPr>
            </p:nvSpPr>
            <p:spPr>
              <a:xfrm>
                <a:off x="342900" y="1143000"/>
                <a:ext cx="8401050" cy="2810120"/>
              </a:xfrm>
              <a:blipFill>
                <a:blip r:embed="rId3"/>
                <a:stretch>
                  <a:fillRect l="-1016" t="-4565" r="-1089"/>
                </a:stretch>
              </a:blipFill>
            </p:spPr>
            <p:txBody>
              <a:bodyPr/>
              <a:lstStyle/>
              <a:p>
                <a:r>
                  <a:rPr lang="en-SE">
                    <a:noFill/>
                  </a:rPr>
                  <a:t> </a:t>
                </a:r>
              </a:p>
            </p:txBody>
          </p:sp>
        </mc:Fallback>
      </mc:AlternateContent>
      <p:sp>
        <p:nvSpPr>
          <p:cNvPr id="35843" name="AutoShape 4"/>
          <p:cNvSpPr>
            <a:spLocks noChangeArrowheads="1"/>
          </p:cNvSpPr>
          <p:nvPr/>
        </p:nvSpPr>
        <p:spPr bwMode="auto">
          <a:xfrm>
            <a:off x="4114800" y="3724520"/>
            <a:ext cx="342900" cy="273844"/>
          </a:xfrm>
          <a:prstGeom prst="triangle">
            <a:avLst>
              <a:gd name="adj" fmla="val 50000"/>
            </a:avLst>
          </a:prstGeom>
          <a:solidFill>
            <a:srgbClr val="8FAA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35844" name="AutoShape 5"/>
          <p:cNvSpPr>
            <a:spLocks noChangeArrowheads="1"/>
          </p:cNvSpPr>
          <p:nvPr/>
        </p:nvSpPr>
        <p:spPr bwMode="auto">
          <a:xfrm>
            <a:off x="4000500" y="5965277"/>
            <a:ext cx="342900" cy="273844"/>
          </a:xfrm>
          <a:prstGeom prst="triangle">
            <a:avLst>
              <a:gd name="adj" fmla="val 50000"/>
            </a:avLst>
          </a:prstGeom>
          <a:solidFill>
            <a:srgbClr val="8FAAFF"/>
          </a:solidFill>
          <a:ln w="9525">
            <a:solidFill>
              <a:schemeClr val="tx1"/>
            </a:solidFill>
            <a:miter lim="800000"/>
            <a:headEnd/>
            <a:tailEnd/>
          </a:ln>
        </p:spPr>
        <p:txBody>
          <a:bodyPr wrap="none" anchor="ctr"/>
          <a:lstStyle/>
          <a:p>
            <a:pPr algn="r" rtl="1"/>
            <a:endParaRPr lang="en-US">
              <a:latin typeface="Calibri"/>
              <a:cs typeface="Calibri"/>
            </a:endParaRPr>
          </a:p>
        </p:txBody>
      </p:sp>
      <p:grpSp>
        <p:nvGrpSpPr>
          <p:cNvPr id="35845" name="Group 6"/>
          <p:cNvGrpSpPr>
            <a:grpSpLocks/>
          </p:cNvGrpSpPr>
          <p:nvPr/>
        </p:nvGrpSpPr>
        <p:grpSpPr bwMode="auto">
          <a:xfrm>
            <a:off x="2914650" y="4010270"/>
            <a:ext cx="2800350" cy="800100"/>
            <a:chOff x="1584" y="1680"/>
            <a:chExt cx="2352" cy="336"/>
          </a:xfrm>
        </p:grpSpPr>
        <p:sp>
          <p:nvSpPr>
            <p:cNvPr id="35869"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0"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1"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72"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46" name="Oval 11"/>
          <p:cNvSpPr>
            <a:spLocks noChangeArrowheads="1"/>
          </p:cNvSpPr>
          <p:nvPr/>
        </p:nvSpPr>
        <p:spPr bwMode="auto">
          <a:xfrm>
            <a:off x="3657600" y="4810370"/>
            <a:ext cx="285750" cy="285750"/>
          </a:xfrm>
          <a:prstGeom prst="ellipse">
            <a:avLst/>
          </a:prstGeom>
          <a:solidFill>
            <a:srgbClr val="B8EAC0"/>
          </a:solidFill>
          <a:ln w="9525">
            <a:solidFill>
              <a:schemeClr val="tx1"/>
            </a:solidFill>
            <a:round/>
            <a:headEnd/>
            <a:tailEnd/>
          </a:ln>
        </p:spPr>
        <p:txBody>
          <a:bodyPr wrap="none" anchor="ctr"/>
          <a:lstStyle/>
          <a:p>
            <a:endParaRPr lang="en-US">
              <a:latin typeface="Calibri"/>
              <a:cs typeface="Calibri"/>
            </a:endParaRPr>
          </a:p>
        </p:txBody>
      </p:sp>
      <p:grpSp>
        <p:nvGrpSpPr>
          <p:cNvPr id="35847" name="Group 12"/>
          <p:cNvGrpSpPr>
            <a:grpSpLocks/>
          </p:cNvGrpSpPr>
          <p:nvPr/>
        </p:nvGrpSpPr>
        <p:grpSpPr bwMode="auto">
          <a:xfrm>
            <a:off x="2628900" y="5096120"/>
            <a:ext cx="2343150" cy="857250"/>
            <a:chOff x="1536" y="2400"/>
            <a:chExt cx="1584" cy="624"/>
          </a:xfrm>
        </p:grpSpPr>
        <p:sp>
          <p:nvSpPr>
            <p:cNvPr id="3586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3586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35848" name="Text Box 17"/>
          <p:cNvSpPr txBox="1">
            <a:spLocks noChangeArrowheads="1"/>
          </p:cNvSpPr>
          <p:nvPr/>
        </p:nvSpPr>
        <p:spPr bwMode="auto">
          <a:xfrm>
            <a:off x="4057650" y="4249586"/>
            <a:ext cx="28575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35849" name="Text Box 18"/>
          <p:cNvSpPr txBox="1">
            <a:spLocks noChangeArrowheads="1"/>
          </p:cNvSpPr>
          <p:nvPr/>
        </p:nvSpPr>
        <p:spPr bwMode="auto">
          <a:xfrm>
            <a:off x="4457700" y="3724520"/>
            <a:ext cx="285750" cy="369332"/>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a:t>
            </a:r>
          </a:p>
        </p:txBody>
      </p:sp>
      <p:sp>
        <p:nvSpPr>
          <p:cNvPr id="35850" name="Text Box 19"/>
          <p:cNvSpPr txBox="1">
            <a:spLocks noChangeArrowheads="1"/>
          </p:cNvSpPr>
          <p:nvPr/>
        </p:nvSpPr>
        <p:spPr bwMode="auto">
          <a:xfrm>
            <a:off x="4343400" y="5953370"/>
            <a:ext cx="342900" cy="369332"/>
          </a:xfrm>
          <a:prstGeom prst="rect">
            <a:avLst/>
          </a:prstGeom>
          <a:noFill/>
          <a:ln w="9525">
            <a:noFill/>
            <a:miter lim="800000"/>
            <a:headEnd/>
            <a:tailEnd/>
          </a:ln>
        </p:spPr>
        <p:txBody>
          <a:bodyPr>
            <a:spAutoFit/>
          </a:bodyPr>
          <a:lstStyle/>
          <a:p>
            <a:pPr algn="r" rtl="1">
              <a:spcBef>
                <a:spcPct val="50000"/>
              </a:spcBef>
            </a:pPr>
            <a:r>
              <a:rPr lang="en-US" dirty="0">
                <a:solidFill>
                  <a:schemeClr val="accent2"/>
                </a:solidFill>
                <a:latin typeface="Calibri"/>
                <a:cs typeface="Calibri"/>
              </a:rPr>
              <a:t>s</a:t>
            </a:r>
            <a:r>
              <a:rPr lang="ja-JP" altLang="en-US">
                <a:solidFill>
                  <a:schemeClr val="accent2"/>
                </a:solidFill>
                <a:latin typeface="Calibri"/>
                <a:cs typeface="Calibri"/>
              </a:rPr>
              <a:t>’</a:t>
            </a:r>
            <a:endParaRPr lang="en-US" dirty="0">
              <a:solidFill>
                <a:schemeClr val="accent2"/>
              </a:solidFill>
              <a:latin typeface="Calibri"/>
              <a:cs typeface="Calibri"/>
            </a:endParaRPr>
          </a:p>
        </p:txBody>
      </p:sp>
      <p:sp>
        <p:nvSpPr>
          <p:cNvPr id="35851" name="Text Box 20"/>
          <p:cNvSpPr txBox="1">
            <a:spLocks noChangeArrowheads="1"/>
          </p:cNvSpPr>
          <p:nvPr/>
        </p:nvSpPr>
        <p:spPr bwMode="auto">
          <a:xfrm>
            <a:off x="3943350" y="4810370"/>
            <a:ext cx="571500" cy="369332"/>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a:t>
            </a:r>
          </a:p>
        </p:txBody>
      </p:sp>
      <p:grpSp>
        <p:nvGrpSpPr>
          <p:cNvPr id="35852" name="Group 21"/>
          <p:cNvGrpSpPr>
            <a:grpSpLocks/>
          </p:cNvGrpSpPr>
          <p:nvPr/>
        </p:nvGrpSpPr>
        <p:grpSpPr bwMode="auto">
          <a:xfrm>
            <a:off x="2800350" y="6239120"/>
            <a:ext cx="2800350" cy="400050"/>
            <a:chOff x="1584" y="1680"/>
            <a:chExt cx="2352" cy="336"/>
          </a:xfrm>
        </p:grpSpPr>
        <p:sp>
          <p:nvSpPr>
            <p:cNvPr id="35861" name="Line 22"/>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2" name="Line 23"/>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3" name="Line 24"/>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64" name="Line 25"/>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53" name="Freeform 26"/>
          <p:cNvSpPr>
            <a:spLocks/>
          </p:cNvSpPr>
          <p:nvPr/>
        </p:nvSpPr>
        <p:spPr bwMode="auto">
          <a:xfrm>
            <a:off x="4114800" y="5249711"/>
            <a:ext cx="1600200" cy="303609"/>
          </a:xfrm>
          <a:custGeom>
            <a:avLst/>
            <a:gdLst>
              <a:gd name="T0" fmla="*/ 0 w 1344"/>
              <a:gd name="T1" fmla="*/ 2147483647 h 255"/>
              <a:gd name="T2" fmla="*/ 2147483647 w 1344"/>
              <a:gd name="T3" fmla="*/ 2147483647 h 255"/>
              <a:gd name="T4" fmla="*/ 2147483647 w 1344"/>
              <a:gd name="T5" fmla="*/ 2147483647 h 255"/>
              <a:gd name="T6" fmla="*/ 0 60000 65536"/>
              <a:gd name="T7" fmla="*/ 0 60000 65536"/>
              <a:gd name="T8" fmla="*/ 0 60000 65536"/>
              <a:gd name="T9" fmla="*/ 0 w 1344"/>
              <a:gd name="T10" fmla="*/ 0 h 255"/>
              <a:gd name="T11" fmla="*/ 1344 w 1344"/>
              <a:gd name="T12" fmla="*/ 255 h 255"/>
            </a:gdLst>
            <a:ahLst/>
            <a:cxnLst>
              <a:cxn ang="T6">
                <a:pos x="T0" y="T1"/>
              </a:cxn>
              <a:cxn ang="T7">
                <a:pos x="T2" y="T3"/>
              </a:cxn>
              <a:cxn ang="T8">
                <a:pos x="T4" y="T5"/>
              </a:cxn>
            </a:cxnLst>
            <a:rect l="T9" t="T10" r="T11" b="T12"/>
            <a:pathLst>
              <a:path w="1344" h="255">
                <a:moveTo>
                  <a:pt x="0" y="255"/>
                </a:moveTo>
                <a:cubicBezTo>
                  <a:pt x="79" y="219"/>
                  <a:pt x="251" y="80"/>
                  <a:pt x="475" y="40"/>
                </a:cubicBezTo>
                <a:cubicBezTo>
                  <a:pt x="699" y="0"/>
                  <a:pt x="1199" y="19"/>
                  <a:pt x="1344" y="15"/>
                </a:cubicBezTo>
              </a:path>
            </a:pathLst>
          </a:custGeom>
          <a:noFill/>
          <a:ln w="50800">
            <a:solidFill>
              <a:srgbClr val="C00000"/>
            </a:solidFill>
            <a:round/>
            <a:headEnd/>
            <a:tailEnd type="triangle" w="lg" len="lg"/>
          </a:ln>
        </p:spPr>
        <p:txBody>
          <a:bodyPr/>
          <a:lstStyle/>
          <a:p>
            <a:endParaRPr lang="en-US">
              <a:latin typeface="Calibri"/>
              <a:cs typeface="Calibri"/>
            </a:endParaRPr>
          </a:p>
        </p:txBody>
      </p:sp>
      <mc:AlternateContent xmlns:mc="http://schemas.openxmlformats.org/markup-compatibility/2006" xmlns:a14="http://schemas.microsoft.com/office/drawing/2010/main">
        <mc:Choice Requires="a14">
          <p:sp>
            <p:nvSpPr>
              <p:cNvPr id="35854" name="Text Box 27"/>
              <p:cNvSpPr txBox="1">
                <a:spLocks noChangeArrowheads="1"/>
              </p:cNvSpPr>
              <p:nvPr/>
            </p:nvSpPr>
            <p:spPr bwMode="auto">
              <a:xfrm>
                <a:off x="5829300" y="5096120"/>
                <a:ext cx="2114550" cy="1061829"/>
              </a:xfrm>
              <a:prstGeom prst="rect">
                <a:avLst/>
              </a:prstGeom>
              <a:noFill/>
              <a:ln w="9525">
                <a:noFill/>
                <a:miter lim="800000"/>
                <a:headEnd/>
                <a:tailEnd/>
              </a:ln>
            </p:spPr>
            <p:txBody>
              <a:bodyPr>
                <a:spAutoFit/>
              </a:bodyPr>
              <a:lstStyle/>
              <a:p>
                <a:pPr>
                  <a:spcBef>
                    <a:spcPct val="50000"/>
                  </a:spcBef>
                </a:pPr>
                <a14:m>
                  <m:oMath xmlns:m="http://schemas.openxmlformats.org/officeDocument/2006/math">
                    <m:r>
                      <a:rPr lang="en-US" i="1" dirty="0" smtClean="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b="0" i="1" dirty="0" smtClean="0">
                        <a:solidFill>
                          <a:schemeClr val="tx1"/>
                        </a:solidFill>
                        <a:latin typeface="Cambria Math" panose="02040503050406030204" pitchFamily="18" charset="0"/>
                        <a:cs typeface="Calibri"/>
                      </a:rPr>
                      <m:t>𝑠</m:t>
                    </m:r>
                    <m:r>
                      <a:rPr lang="en-US" b="0" i="1" dirty="0" smtClean="0">
                        <a:solidFill>
                          <a:schemeClr val="tx1"/>
                        </a:solidFill>
                        <a:latin typeface="Cambria Math" panose="02040503050406030204" pitchFamily="18" charset="0"/>
                        <a:cs typeface="Calibri"/>
                      </a:rPr>
                      <m:t>′)</m:t>
                    </m:r>
                  </m:oMath>
                </a14:m>
                <a:r>
                  <a:rPr lang="en-US" altLang="ja-JP" dirty="0">
                    <a:solidFill>
                      <a:schemeClr val="tx1"/>
                    </a:solidFill>
                    <a:latin typeface="Calibri"/>
                    <a:cs typeface="Calibri"/>
                  </a:rPr>
                  <a:t> called a transition</a:t>
                </a:r>
              </a:p>
              <a:p>
                <a:pPr>
                  <a:spcBef>
                    <a:spcPct val="50000"/>
                  </a:spcBef>
                </a:pPr>
                <a:r>
                  <a:rPr lang="en-US" dirty="0">
                    <a:solidFill>
                      <a:schemeClr val="tx1"/>
                    </a:solidFill>
                    <a:latin typeface="Calibri"/>
                    <a:cs typeface="Calibri"/>
                  </a:rPr>
                  <a:t>Reward </a:t>
                </a:r>
                <a14:m>
                  <m:oMath xmlns:m="http://schemas.openxmlformats.org/officeDocument/2006/math">
                    <m:r>
                      <a:rPr lang="en-US" i="1" dirty="0" smtClean="0">
                        <a:solidFill>
                          <a:schemeClr val="tx1"/>
                        </a:solidFill>
                        <a:latin typeface="Cambria Math" panose="02040503050406030204" pitchFamily="18" charset="0"/>
                        <a:cs typeface="Calibri"/>
                      </a:rPr>
                      <m:t>𝑅</m:t>
                    </m:r>
                    <m:r>
                      <a:rPr lang="en-US" i="1" dirty="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b="0" i="1" dirty="0" smtClean="0">
                        <a:solidFill>
                          <a:schemeClr val="tx1"/>
                        </a:solidFill>
                        <a:latin typeface="Cambria Math" panose="02040503050406030204" pitchFamily="18" charset="0"/>
                        <a:cs typeface="Calibri"/>
                      </a:rPr>
                      <m:t>𝑠</m:t>
                    </m:r>
                    <m:r>
                      <a:rPr lang="en-US" b="0" i="1" dirty="0" smtClean="0">
                        <a:solidFill>
                          <a:schemeClr val="tx1"/>
                        </a:solidFill>
                        <a:latin typeface="Cambria Math" panose="02040503050406030204" pitchFamily="18" charset="0"/>
                        <a:cs typeface="Calibri"/>
                      </a:rPr>
                      <m:t>′)</m:t>
                    </m:r>
                  </m:oMath>
                </a14:m>
                <a:endParaRPr lang="en-US" dirty="0">
                  <a:solidFill>
                    <a:schemeClr val="tx1"/>
                  </a:solidFill>
                  <a:latin typeface="Calibri"/>
                  <a:cs typeface="Calibri"/>
                </a:endParaRPr>
              </a:p>
            </p:txBody>
          </p:sp>
        </mc:Choice>
        <mc:Fallback xmlns="">
          <p:sp>
            <p:nvSpPr>
              <p:cNvPr id="35854" name="Text Box 27"/>
              <p:cNvSpPr txBox="1">
                <a:spLocks noRot="1" noChangeAspect="1" noMove="1" noResize="1" noEditPoints="1" noAdjustHandles="1" noChangeArrowheads="1" noChangeShapeType="1" noTextEdit="1"/>
              </p:cNvSpPr>
              <p:nvPr/>
            </p:nvSpPr>
            <p:spPr bwMode="auto">
              <a:xfrm>
                <a:off x="5829300" y="5096120"/>
                <a:ext cx="2114550" cy="1061829"/>
              </a:xfrm>
              <a:prstGeom prst="rect">
                <a:avLst/>
              </a:prstGeom>
              <a:blipFill>
                <a:blip r:embed="rId4"/>
                <a:stretch>
                  <a:fillRect l="-2305" t="-3448" b="-8621"/>
                </a:stretch>
              </a:blipFill>
              <a:ln w="9525">
                <a:noFill/>
                <a:miter lim="800000"/>
                <a:headEnd/>
                <a:tailEnd/>
              </a:ln>
            </p:spPr>
            <p:txBody>
              <a:bodyPr/>
              <a:lstStyle/>
              <a:p>
                <a:r>
                  <a:rPr lang="en-SE">
                    <a:noFill/>
                  </a:rPr>
                  <a:t> </a:t>
                </a:r>
              </a:p>
            </p:txBody>
          </p:sp>
        </mc:Fallback>
      </mc:AlternateContent>
      <p:sp>
        <p:nvSpPr>
          <p:cNvPr id="35855" name="Text Box 28"/>
          <p:cNvSpPr txBox="1">
            <a:spLocks noChangeArrowheads="1"/>
          </p:cNvSpPr>
          <p:nvPr/>
        </p:nvSpPr>
        <p:spPr bwMode="auto">
          <a:xfrm>
            <a:off x="3371850" y="5439020"/>
            <a:ext cx="80010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r>
              <a:rPr lang="ja-JP" altLang="en-US">
                <a:latin typeface="Calibri"/>
                <a:cs typeface="Calibri"/>
              </a:rPr>
              <a:t>’</a:t>
            </a:r>
            <a:endParaRPr lang="en-US">
              <a:latin typeface="Calibri"/>
              <a:cs typeface="Calibri"/>
            </a:endParaRPr>
          </a:p>
        </p:txBody>
      </p:sp>
      <p:sp>
        <p:nvSpPr>
          <p:cNvPr id="35856" name="Freeform 29"/>
          <p:cNvSpPr>
            <a:spLocks/>
          </p:cNvSpPr>
          <p:nvPr/>
        </p:nvSpPr>
        <p:spPr bwMode="auto">
          <a:xfrm>
            <a:off x="4749403" y="3850727"/>
            <a:ext cx="1651397" cy="45244"/>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00FF"/>
            </a:solidFill>
            <a:round/>
            <a:headEnd/>
            <a:tailEnd type="triangle" w="lg" len="lg"/>
          </a:ln>
        </p:spPr>
        <p:txBody>
          <a:bodyPr/>
          <a:lstStyle/>
          <a:p>
            <a:endParaRPr lang="en-US">
              <a:latin typeface="Calibri"/>
              <a:cs typeface="Calibri"/>
            </a:endParaRPr>
          </a:p>
        </p:txBody>
      </p:sp>
      <p:sp>
        <p:nvSpPr>
          <p:cNvPr id="35857" name="Text Box 30"/>
          <p:cNvSpPr txBox="1">
            <a:spLocks noChangeArrowheads="1"/>
          </p:cNvSpPr>
          <p:nvPr/>
        </p:nvSpPr>
        <p:spPr bwMode="auto">
          <a:xfrm>
            <a:off x="6457950" y="3699517"/>
            <a:ext cx="1028700" cy="646331"/>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 is a </a:t>
            </a:r>
            <a:r>
              <a:rPr lang="en-US" i="1" dirty="0">
                <a:solidFill>
                  <a:srgbClr val="0000FF"/>
                </a:solidFill>
                <a:latin typeface="Calibri"/>
                <a:cs typeface="Calibri"/>
              </a:rPr>
              <a:t>state</a:t>
            </a:r>
          </a:p>
        </p:txBody>
      </p:sp>
      <p:sp>
        <p:nvSpPr>
          <p:cNvPr id="35858" name="Freeform 31"/>
          <p:cNvSpPr>
            <a:spLocks/>
          </p:cNvSpPr>
          <p:nvPr/>
        </p:nvSpPr>
        <p:spPr bwMode="auto">
          <a:xfrm flipH="1">
            <a:off x="2286000" y="4924670"/>
            <a:ext cx="1257300" cy="57150"/>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8000"/>
            </a:solidFill>
            <a:round/>
            <a:headEnd/>
            <a:tailEnd type="triangle" w="lg" len="lg"/>
          </a:ln>
        </p:spPr>
        <p:txBody>
          <a:bodyPr/>
          <a:lstStyle/>
          <a:p>
            <a:endParaRPr lang="en-US">
              <a:latin typeface="Calibri"/>
              <a:cs typeface="Calibri"/>
            </a:endParaRPr>
          </a:p>
        </p:txBody>
      </p:sp>
      <p:sp>
        <p:nvSpPr>
          <p:cNvPr id="35859" name="Text Box 32"/>
          <p:cNvSpPr txBox="1">
            <a:spLocks noChangeArrowheads="1"/>
          </p:cNvSpPr>
          <p:nvPr/>
        </p:nvSpPr>
        <p:spPr bwMode="auto">
          <a:xfrm>
            <a:off x="1314450" y="4696070"/>
            <a:ext cx="1028700" cy="646331"/>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 is a </a:t>
            </a:r>
            <a:r>
              <a:rPr lang="en-US" i="1" dirty="0">
                <a:solidFill>
                  <a:srgbClr val="008000"/>
                </a:solidFill>
                <a:latin typeface="Calibri"/>
                <a:cs typeface="Calibri"/>
              </a:rPr>
              <a:t>q-state</a:t>
            </a:r>
          </a:p>
        </p:txBody>
      </p:sp>
      <p:pic>
        <p:nvPicPr>
          <p:cNvPr id="1843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0" y="4181892"/>
            <a:ext cx="2263379" cy="1694774"/>
          </a:xfrm>
          <a:prstGeom prst="rect">
            <a:avLst/>
          </a:prstGeom>
          <a:noFill/>
        </p:spPr>
      </p:pic>
      <p:pic>
        <p:nvPicPr>
          <p:cNvPr id="35"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600950" y="5383532"/>
            <a:ext cx="1383404" cy="1196826"/>
          </a:xfrm>
          <a:prstGeom prst="rect">
            <a:avLst/>
          </a:prstGeom>
          <a:noFill/>
        </p:spPr>
      </p:pic>
      <p:pic>
        <p:nvPicPr>
          <p:cNvPr id="36"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972300" y="3532487"/>
            <a:ext cx="1543050" cy="1081961"/>
          </a:xfrm>
          <a:prstGeom prst="rect">
            <a:avLst/>
          </a:prstGeom>
          <a:noFill/>
        </p:spPr>
      </p:pic>
    </p:spTree>
    <p:extLst>
      <p:ext uri="{BB962C8B-B14F-4D97-AF65-F5344CB8AC3E}">
        <p14:creationId xmlns:p14="http://schemas.microsoft.com/office/powerpoint/2010/main" val="3728080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DAA81-1DD6-4DF7-B41F-1B4E7F2CE252}"/>
              </a:ext>
            </a:extLst>
          </p:cNvPr>
          <p:cNvSpPr>
            <a:spLocks noGrp="1"/>
          </p:cNvSpPr>
          <p:nvPr>
            <p:ph type="title"/>
          </p:nvPr>
        </p:nvSpPr>
        <p:spPr/>
        <p:txBody>
          <a:bodyPr/>
          <a:lstStyle/>
          <a:p>
            <a:r>
              <a:rPr lang="en-US" dirty="0"/>
              <a:t>Preventing Infinite Rewards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B433DB-1675-49B6-9CFA-6221C23A100A}"/>
                  </a:ext>
                </a:extLst>
              </p:cNvPr>
              <p:cNvSpPr>
                <a:spLocks noGrp="1"/>
              </p:cNvSpPr>
              <p:nvPr>
                <p:ph idx="1"/>
              </p:nvPr>
            </p:nvSpPr>
            <p:spPr/>
            <p:txBody>
              <a:bodyPr>
                <a:normAutofit fontScale="77500" lnSpcReduction="20000"/>
              </a:bodyPr>
              <a:lstStyle/>
              <a:p>
                <a:r>
                  <a:rPr lang="en-US" dirty="0"/>
                  <a:t>Problem: What if the game lasts forever? Do we get infinite rewards? No. Possible solutions:</a:t>
                </a:r>
              </a:p>
              <a:p>
                <a:r>
                  <a:rPr lang="en-US" dirty="0"/>
                  <a:t>Finite horizon: (limit search tree depth)</a:t>
                </a:r>
              </a:p>
              <a:p>
                <a:pPr lvl="1"/>
                <a:r>
                  <a:rPr lang="en-US" dirty="0"/>
                  <a:t>Terminate episodes after a fixed T timesteps (e.g. life)</a:t>
                </a:r>
              </a:p>
              <a:p>
                <a:pPr lvl="1"/>
                <a:r>
                  <a:rPr lang="en-US" dirty="0"/>
                  <a:t>Gives nonstationary policies (</a:t>
                </a:r>
                <a14:m>
                  <m:oMath xmlns:m="http://schemas.openxmlformats.org/officeDocument/2006/math">
                    <m:r>
                      <a:rPr lang="en-US" b="0" i="1" smtClean="0">
                        <a:latin typeface="Cambria Math" panose="02040503050406030204" pitchFamily="18" charset="0"/>
                      </a:rPr>
                      <m:t>𝜋</m:t>
                    </m:r>
                  </m:oMath>
                </a14:m>
                <a:r>
                  <a:rPr lang="en-US" dirty="0"/>
                  <a:t> depends on time left)</a:t>
                </a:r>
              </a:p>
              <a:p>
                <a:pPr lvl="2"/>
                <a:r>
                  <a:rPr lang="en-US" dirty="0"/>
                  <a:t>If you know you are going to die next month, you are likely to take very different actions today than if you will die 50 years later.</a:t>
                </a:r>
              </a:p>
              <a:p>
                <a:r>
                  <a:rPr lang="en-US" dirty="0"/>
                  <a:t>Discounting: use </a:t>
                </a:r>
                <a14:m>
                  <m:oMath xmlns:m="http://schemas.openxmlformats.org/officeDocument/2006/math">
                    <m:r>
                      <a:rPr lang="en-US" b="0" i="0"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≤1</m:t>
                    </m:r>
                  </m:oMath>
                </a14:m>
                <a:endParaRPr lang="en-US" dirty="0"/>
              </a:p>
              <a:p>
                <a:pPr lvl="1"/>
                <a14:m>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m:t>
                                </m:r>
                              </m:sub>
                            </m:sSub>
                          </m:e>
                        </m:d>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=0</m:t>
                        </m:r>
                      </m:sub>
                      <m:sup>
                        <m:r>
                          <a:rPr lang="en-US" b="0" i="1" smtClean="0">
                            <a:latin typeface="Cambria Math" panose="02040503050406030204" pitchFamily="18" charset="0"/>
                          </a:rPr>
                          <m:t>∞</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𝑡</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=0</m:t>
                        </m:r>
                      </m:sub>
                      <m:sup>
                        <m:r>
                          <a:rPr lang="en-US" i="1">
                            <a:latin typeface="Cambria Math" panose="02040503050406030204" pitchFamily="18" charset="0"/>
                          </a:rPr>
                          <m:t>∞</m:t>
                        </m:r>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𝑡</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𝑚𝑎𝑥</m:t>
                            </m:r>
                          </m:sub>
                        </m:sSub>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𝑚𝑎𝑥</m:t>
                            </m:r>
                          </m:sub>
                        </m:sSub>
                      </m:num>
                      <m:den>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𝛾</m:t>
                        </m:r>
                      </m:den>
                    </m:f>
                  </m:oMath>
                </a14:m>
                <a:endParaRPr lang="en-US" dirty="0"/>
              </a:p>
              <a:p>
                <a:pPr lvl="1"/>
                <a:r>
                  <a:rPr lang="en-US" dirty="0"/>
                  <a:t>Smaller </a:t>
                </a:r>
                <a14:m>
                  <m:oMath xmlns:m="http://schemas.openxmlformats.org/officeDocument/2006/math">
                    <m:r>
                      <a:rPr lang="en-US" i="1">
                        <a:latin typeface="Cambria Math" panose="02040503050406030204" pitchFamily="18" charset="0"/>
                      </a:rPr>
                      <m:t>𝛾</m:t>
                    </m:r>
                  </m:oMath>
                </a14:m>
                <a:r>
                  <a:rPr lang="en-US" dirty="0"/>
                  <a:t> means smaller “horizon” – shorter term focus</a:t>
                </a:r>
              </a:p>
              <a:p>
                <a:r>
                  <a:rPr lang="en-US" dirty="0"/>
                  <a:t>Absorbing state: guarantee that for every policy, a terminal state will eventually be reached</a:t>
                </a:r>
              </a:p>
              <a:p>
                <a:endParaRPr lang="en-US" dirty="0"/>
              </a:p>
              <a:p>
                <a:endParaRPr lang="en-SE" dirty="0"/>
              </a:p>
            </p:txBody>
          </p:sp>
        </mc:Choice>
        <mc:Fallback xmlns="">
          <p:sp>
            <p:nvSpPr>
              <p:cNvPr id="3" name="Content Placeholder 2">
                <a:extLst>
                  <a:ext uri="{FF2B5EF4-FFF2-40B4-BE49-F238E27FC236}">
                    <a16:creationId xmlns:a16="http://schemas.microsoft.com/office/drawing/2014/main" id="{6EB433DB-1675-49B6-9CFA-6221C23A100A}"/>
                  </a:ext>
                </a:extLst>
              </p:cNvPr>
              <p:cNvSpPr>
                <a:spLocks noGrp="1" noRot="1" noChangeAspect="1" noMove="1" noResize="1" noEditPoints="1" noAdjustHandles="1" noChangeArrowheads="1" noChangeShapeType="1" noTextEdit="1"/>
              </p:cNvSpPr>
              <p:nvPr>
                <p:ph idx="1"/>
              </p:nvPr>
            </p:nvSpPr>
            <p:spPr>
              <a:blipFill>
                <a:blip r:embed="rId2"/>
                <a:stretch>
                  <a:fillRect l="-1037" t="-250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13D29A6-3A0B-4410-A982-D0FB966B0DE0}"/>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spTree>
    <p:extLst>
      <p:ext uri="{BB962C8B-B14F-4D97-AF65-F5344CB8AC3E}">
        <p14:creationId xmlns:p14="http://schemas.microsoft.com/office/powerpoint/2010/main" val="442341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a:ea typeface="ＭＳ Ｐゴシック" pitchFamily="34" charset="-128"/>
              </a:rPr>
              <a:t>Discounting</a:t>
            </a:r>
          </a:p>
        </p:txBody>
      </p:sp>
      <mc:AlternateContent xmlns:mc="http://schemas.openxmlformats.org/markup-compatibility/2006" xmlns:a14="http://schemas.microsoft.com/office/drawing/2010/main">
        <mc:Choice Requires="a14">
          <p:sp>
            <p:nvSpPr>
              <p:cNvPr id="17411" name="Rectangle 3"/>
              <p:cNvSpPr>
                <a:spLocks noGrp="1" noChangeArrowheads="1"/>
              </p:cNvSpPr>
              <p:nvPr>
                <p:ph idx="1"/>
              </p:nvPr>
            </p:nvSpPr>
            <p:spPr>
              <a:xfrm>
                <a:off x="152400" y="990600"/>
                <a:ext cx="4323406" cy="5592762"/>
              </a:xfrm>
            </p:spPr>
            <p:txBody>
              <a:bodyPr/>
              <a:lstStyle/>
              <a:p>
                <a:r>
                  <a:rPr lang="en-US" sz="2400" dirty="0">
                    <a:ea typeface="ＭＳ Ｐゴシック" pitchFamily="34" charset="-128"/>
                  </a:rPr>
                  <a:t>How to discount?</a:t>
                </a:r>
              </a:p>
              <a:p>
                <a:pPr lvl="1"/>
                <a:r>
                  <a:rPr lang="en-US" sz="1800" dirty="0">
                    <a:ea typeface="ＭＳ Ｐゴシック" pitchFamily="34" charset="-128"/>
                  </a:rPr>
                  <a:t>Each time we descend a level, we multiply in the discount once</a:t>
                </a:r>
              </a:p>
              <a:p>
                <a:pPr lvl="1"/>
                <a:endParaRPr lang="en-US" sz="1800" dirty="0">
                  <a:ea typeface="ＭＳ Ｐゴシック" pitchFamily="34" charset="-128"/>
                </a:endParaRPr>
              </a:p>
              <a:p>
                <a:r>
                  <a:rPr lang="en-US" sz="2400" dirty="0">
                    <a:ea typeface="ＭＳ Ｐゴシック" pitchFamily="34" charset="-128"/>
                  </a:rPr>
                  <a:t>Why discount?</a:t>
                </a:r>
                <a:endParaRPr lang="en-US" sz="2400" dirty="0">
                  <a:ea typeface="ＭＳ Ｐゴシック" pitchFamily="34" charset="-128"/>
                  <a:sym typeface="Symbol" pitchFamily="18" charset="2"/>
                </a:endParaRPr>
              </a:p>
              <a:p>
                <a:pPr lvl="1"/>
                <a:r>
                  <a:rPr lang="en-US" sz="1800" dirty="0">
                    <a:ea typeface="ＭＳ Ｐゴシック" pitchFamily="34" charset="-128"/>
                    <a:sym typeface="Symbol" pitchFamily="18" charset="2"/>
                  </a:rPr>
                  <a:t>Think of it as a </a:t>
                </a:r>
                <a14:m>
                  <m:oMath xmlns:m="http://schemas.openxmlformats.org/officeDocument/2006/math">
                    <m:r>
                      <a:rPr lang="en-US" sz="1800" b="0" i="0" dirty="0" smtClean="0">
                        <a:latin typeface="Cambria Math" panose="02040503050406030204" pitchFamily="18" charset="0"/>
                        <a:ea typeface="ＭＳ Ｐゴシック" pitchFamily="34" charset="-128"/>
                        <a:sym typeface="Symbol" pitchFamily="18" charset="2"/>
                      </a:rPr>
                      <m:t>1−</m:t>
                    </m:r>
                    <m:r>
                      <a:rPr lang="en-US" sz="1800" i="1" dirty="0" smtClean="0">
                        <a:latin typeface="Cambria Math" panose="02040503050406030204" pitchFamily="18" charset="0"/>
                        <a:ea typeface="ＭＳ Ｐゴシック" pitchFamily="34" charset="-128"/>
                        <a:sym typeface="Symbol" pitchFamily="18" charset="2"/>
                      </a:rPr>
                      <m:t>𝛾</m:t>
                    </m:r>
                  </m:oMath>
                </a14:m>
                <a:r>
                  <a:rPr lang="en-US" sz="1800" dirty="0">
                    <a:ea typeface="ＭＳ Ｐゴシック" pitchFamily="34" charset="-128"/>
                    <a:sym typeface="Symbol" pitchFamily="18" charset="2"/>
                  </a:rPr>
                  <a:t> chance of ending the process at every step</a:t>
                </a:r>
              </a:p>
              <a:p>
                <a:pPr lvl="1"/>
                <a:r>
                  <a:rPr lang="en-US" sz="1800" dirty="0">
                    <a:ea typeface="ＭＳ Ｐゴシック" pitchFamily="34" charset="-128"/>
                    <a:sym typeface="Symbol" pitchFamily="18" charset="2"/>
                  </a:rPr>
                  <a:t>Also helps our algorithms converge</a:t>
                </a:r>
              </a:p>
              <a:p>
                <a:pPr lvl="1"/>
                <a:endParaRPr lang="en-US" sz="1800" dirty="0">
                  <a:ea typeface="ＭＳ Ｐゴシック" pitchFamily="34" charset="-128"/>
                  <a:sym typeface="Symbol" pitchFamily="18" charset="2"/>
                </a:endParaRPr>
              </a:p>
              <a:p>
                <a:r>
                  <a:rPr lang="en-US" sz="2400" dirty="0">
                    <a:ea typeface="ＭＳ Ｐゴシック" pitchFamily="34" charset="-128"/>
                    <a:sym typeface="Symbol" pitchFamily="18" charset="2"/>
                  </a:rPr>
                  <a:t>Example: </a:t>
                </a:r>
                <a14:m>
                  <m:oMath xmlns:m="http://schemas.openxmlformats.org/officeDocument/2006/math">
                    <m:r>
                      <a:rPr lang="en-US" sz="2400" b="0" i="1" smtClean="0">
                        <a:latin typeface="Cambria Math" panose="02040503050406030204" pitchFamily="18" charset="0"/>
                        <a:ea typeface="ＭＳ Ｐゴシック" pitchFamily="34" charset="-128"/>
                        <a:sym typeface="Symbol" pitchFamily="18" charset="2"/>
                      </a:rPr>
                      <m:t>𝛾</m:t>
                    </m:r>
                    <m:r>
                      <a:rPr lang="en-US" sz="2400" b="0" i="1" smtClean="0">
                        <a:latin typeface="Cambria Math" panose="02040503050406030204" pitchFamily="18" charset="0"/>
                        <a:ea typeface="ＭＳ Ｐゴシック" pitchFamily="34" charset="-128"/>
                        <a:sym typeface="Symbol" pitchFamily="18" charset="2"/>
                      </a:rPr>
                      <m:t>=0.5</m:t>
                    </m:r>
                  </m:oMath>
                </a14:m>
                <a:endParaRPr lang="en-US" sz="2400" dirty="0">
                  <a:ea typeface="ＭＳ Ｐゴシック" pitchFamily="34" charset="-128"/>
                  <a:sym typeface="Symbol" pitchFamily="18" charset="2"/>
                </a:endParaRPr>
              </a:p>
              <a:p>
                <a:pPr lvl="1"/>
                <a14:m>
                  <m:oMath xmlns:m="http://schemas.openxmlformats.org/officeDocument/2006/math">
                    <m:r>
                      <a:rPr lang="en-US" sz="1800" i="1" dirty="0" smtClean="0">
                        <a:latin typeface="Cambria Math" panose="02040503050406030204" pitchFamily="18" charset="0"/>
                        <a:ea typeface="ＭＳ Ｐゴシック" pitchFamily="34" charset="-128"/>
                        <a:sym typeface="Symbol" pitchFamily="18" charset="2"/>
                      </a:rPr>
                      <m:t>𝑈</m:t>
                    </m:r>
                    <m:r>
                      <a:rPr lang="en-US" sz="1800" i="1" dirty="0" smtClean="0">
                        <a:latin typeface="Cambria Math" panose="02040503050406030204" pitchFamily="18" charset="0"/>
                        <a:ea typeface="ＭＳ Ｐゴシック" pitchFamily="34" charset="-128"/>
                        <a:sym typeface="Symbol" pitchFamily="18" charset="2"/>
                      </a:rPr>
                      <m:t>([1,2,3]) = 1∗1 + 0.5∗2 + 0.25∗3 &lt; </m:t>
                    </m:r>
                    <m:r>
                      <a:rPr lang="en-US" sz="1800" i="1" dirty="0" smtClean="0">
                        <a:latin typeface="Cambria Math" panose="02040503050406030204" pitchFamily="18" charset="0"/>
                        <a:ea typeface="ＭＳ Ｐゴシック" pitchFamily="34" charset="-128"/>
                        <a:sym typeface="Symbol" pitchFamily="18" charset="2"/>
                      </a:rPr>
                      <m:t>𝑈</m:t>
                    </m:r>
                    <m:r>
                      <a:rPr lang="en-US" sz="1800" i="1" dirty="0" smtClean="0">
                        <a:latin typeface="Cambria Math" panose="02040503050406030204" pitchFamily="18" charset="0"/>
                        <a:ea typeface="ＭＳ Ｐゴシック" pitchFamily="34" charset="-128"/>
                        <a:sym typeface="Symbol" pitchFamily="18" charset="2"/>
                      </a:rPr>
                      <m:t>([3,2,1])</m:t>
                    </m:r>
                  </m:oMath>
                </a14:m>
                <a:endParaRPr lang="en-US" sz="1800" dirty="0">
                  <a:ea typeface="ＭＳ Ｐゴシック" pitchFamily="34" charset="-128"/>
                  <a:sym typeface="Symbol" pitchFamily="18" charset="2"/>
                </a:endParaRPr>
              </a:p>
            </p:txBody>
          </p:sp>
        </mc:Choice>
        <mc:Fallback xmlns="">
          <p:sp>
            <p:nvSpPr>
              <p:cNvPr id="17411" name="Rectangle 3"/>
              <p:cNvSpPr>
                <a:spLocks noGrp="1" noRot="1" noChangeAspect="1" noMove="1" noResize="1" noEditPoints="1" noAdjustHandles="1" noChangeArrowheads="1" noChangeShapeType="1" noTextEdit="1"/>
              </p:cNvSpPr>
              <p:nvPr>
                <p:ph idx="1"/>
              </p:nvPr>
            </p:nvSpPr>
            <p:spPr>
              <a:xfrm>
                <a:off x="152400" y="990600"/>
                <a:ext cx="4323406" cy="5592762"/>
              </a:xfrm>
              <a:blipFill>
                <a:blip r:embed="rId6"/>
                <a:stretch>
                  <a:fillRect l="-1834" t="-763"/>
                </a:stretch>
              </a:blipFill>
            </p:spPr>
            <p:txBody>
              <a:bodyPr/>
              <a:lstStyle/>
              <a:p>
                <a:r>
                  <a:rPr lang="en-SE">
                    <a:noFill/>
                  </a:rPr>
                  <a:t> </a:t>
                </a:r>
              </a:p>
            </p:txBody>
          </p:sp>
        </mc:Fallback>
      </mc:AlternateContent>
      <p:grpSp>
        <p:nvGrpSpPr>
          <p:cNvPr id="39939" name="Group 4"/>
          <p:cNvGrpSpPr>
            <a:grpSpLocks/>
          </p:cNvGrpSpPr>
          <p:nvPr/>
        </p:nvGrpSpPr>
        <p:grpSpPr bwMode="auto">
          <a:xfrm>
            <a:off x="6228160" y="1885950"/>
            <a:ext cx="1601390" cy="3750469"/>
            <a:chOff x="4085" y="960"/>
            <a:chExt cx="1345" cy="3150"/>
          </a:xfrm>
        </p:grpSpPr>
        <p:grpSp>
          <p:nvGrpSpPr>
            <p:cNvPr id="39947" name="Group 5"/>
            <p:cNvGrpSpPr>
              <a:grpSpLocks/>
            </p:cNvGrpSpPr>
            <p:nvPr/>
          </p:nvGrpSpPr>
          <p:grpSpPr bwMode="auto">
            <a:xfrm>
              <a:off x="4085" y="960"/>
              <a:ext cx="1291" cy="1281"/>
              <a:chOff x="2400" y="1401"/>
              <a:chExt cx="1392" cy="1381"/>
            </a:xfrm>
          </p:grpSpPr>
          <p:sp>
            <p:nvSpPr>
              <p:cNvPr id="39986" name="AutoShape 6"/>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87" name="Group 7"/>
              <p:cNvGrpSpPr>
                <a:grpSpLocks/>
              </p:cNvGrpSpPr>
              <p:nvPr/>
            </p:nvGrpSpPr>
            <p:grpSpPr bwMode="auto">
              <a:xfrm>
                <a:off x="2529" y="1617"/>
                <a:ext cx="1263" cy="361"/>
                <a:chOff x="1584" y="1680"/>
                <a:chExt cx="2352" cy="336"/>
              </a:xfrm>
            </p:grpSpPr>
            <p:sp>
              <p:nvSpPr>
                <p:cNvPr id="40000" name="Line 8"/>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40001" name="Line 9"/>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40002" name="Line 10"/>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40003" name="Line 11"/>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88" name="Oval 12"/>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89" name="Group 13"/>
              <p:cNvGrpSpPr>
                <a:grpSpLocks/>
              </p:cNvGrpSpPr>
              <p:nvPr/>
            </p:nvGrpSpPr>
            <p:grpSpPr bwMode="auto">
              <a:xfrm>
                <a:off x="2400" y="2107"/>
                <a:ext cx="1057" cy="386"/>
                <a:chOff x="1536" y="2400"/>
                <a:chExt cx="1584" cy="624"/>
              </a:xfrm>
            </p:grpSpPr>
            <p:sp>
              <p:nvSpPr>
                <p:cNvPr id="39996" name="Line 14"/>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97" name="Line 15"/>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98" name="Line 16"/>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99" name="Line 17"/>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90" name="Text Box 18"/>
              <p:cNvSpPr txBox="1">
                <a:spLocks noChangeArrowheads="1"/>
              </p:cNvSpPr>
              <p:nvPr/>
            </p:nvSpPr>
            <p:spPr bwMode="auto">
              <a:xfrm>
                <a:off x="3024" y="1680"/>
                <a:ext cx="129" cy="334"/>
              </a:xfrm>
              <a:prstGeom prst="rect">
                <a:avLst/>
              </a:prstGeom>
              <a:noFill/>
              <a:ln w="9525">
                <a:noFill/>
                <a:miter lim="800000"/>
                <a:headEnd/>
                <a:tailEnd/>
              </a:ln>
            </p:spPr>
            <p:txBody>
              <a:bodyPr>
                <a:spAutoFit/>
              </a:bodyPr>
              <a:lstStyle/>
              <a:p>
                <a:pPr>
                  <a:spcBef>
                    <a:spcPct val="50000"/>
                  </a:spcBef>
                </a:pPr>
                <a:endParaRPr lang="en-US"/>
              </a:p>
            </p:txBody>
          </p:sp>
          <p:sp>
            <p:nvSpPr>
              <p:cNvPr id="39991" name="Text Box 19"/>
              <p:cNvSpPr txBox="1">
                <a:spLocks noChangeArrowheads="1"/>
              </p:cNvSpPr>
              <p:nvPr/>
            </p:nvSpPr>
            <p:spPr bwMode="auto">
              <a:xfrm>
                <a:off x="3216" y="1401"/>
                <a:ext cx="129" cy="334"/>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92" name="Text Box 20"/>
              <p:cNvSpPr txBox="1">
                <a:spLocks noChangeArrowheads="1"/>
              </p:cNvSpPr>
              <p:nvPr/>
            </p:nvSpPr>
            <p:spPr bwMode="auto">
              <a:xfrm>
                <a:off x="2976" y="1920"/>
                <a:ext cx="559" cy="334"/>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93" name="Text Box 21"/>
              <p:cNvSpPr txBox="1">
                <a:spLocks noChangeArrowheads="1"/>
              </p:cNvSpPr>
              <p:nvPr/>
            </p:nvSpPr>
            <p:spPr bwMode="auto">
              <a:xfrm>
                <a:off x="2616" y="2261"/>
                <a:ext cx="504" cy="334"/>
              </a:xfrm>
              <a:prstGeom prst="rect">
                <a:avLst/>
              </a:prstGeom>
              <a:noFill/>
              <a:ln w="9525">
                <a:noFill/>
                <a:miter lim="800000"/>
                <a:headEnd/>
                <a:tailEnd/>
              </a:ln>
            </p:spPr>
            <p:txBody>
              <a:bodyPr>
                <a:spAutoFit/>
              </a:bodyPr>
              <a:lstStyle/>
              <a:p>
                <a:pPr>
                  <a:spcBef>
                    <a:spcPct val="50000"/>
                  </a:spcBef>
                </a:pPr>
                <a:endParaRPr lang="en-US"/>
              </a:p>
            </p:txBody>
          </p:sp>
          <p:sp>
            <p:nvSpPr>
              <p:cNvPr id="39994" name="AutoShape 22"/>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95" name="Text Box 23"/>
              <p:cNvSpPr txBox="1">
                <a:spLocks noChangeArrowheads="1"/>
              </p:cNvSpPr>
              <p:nvPr/>
            </p:nvSpPr>
            <p:spPr bwMode="auto">
              <a:xfrm>
                <a:off x="3173" y="2448"/>
                <a:ext cx="235" cy="334"/>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8" name="Group 24"/>
            <p:cNvGrpSpPr>
              <a:grpSpLocks/>
            </p:cNvGrpSpPr>
            <p:nvPr/>
          </p:nvGrpSpPr>
          <p:grpSpPr bwMode="auto">
            <a:xfrm flipH="1">
              <a:off x="4128" y="1895"/>
              <a:ext cx="1302" cy="1281"/>
              <a:chOff x="2400" y="1401"/>
              <a:chExt cx="1392" cy="1382"/>
            </a:xfrm>
          </p:grpSpPr>
          <p:sp>
            <p:nvSpPr>
              <p:cNvPr id="39968" name="AutoShape 2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69" name="Group 26"/>
              <p:cNvGrpSpPr>
                <a:grpSpLocks/>
              </p:cNvGrpSpPr>
              <p:nvPr/>
            </p:nvGrpSpPr>
            <p:grpSpPr bwMode="auto">
              <a:xfrm>
                <a:off x="2529" y="1617"/>
                <a:ext cx="1263" cy="361"/>
                <a:chOff x="1584" y="1680"/>
                <a:chExt cx="2352" cy="336"/>
              </a:xfrm>
            </p:grpSpPr>
            <p:sp>
              <p:nvSpPr>
                <p:cNvPr id="39982" name="Line 2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83" name="Line 2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84" name="Line 2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85" name="Line 3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70" name="Oval 3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71" name="Group 32"/>
              <p:cNvGrpSpPr>
                <a:grpSpLocks/>
              </p:cNvGrpSpPr>
              <p:nvPr/>
            </p:nvGrpSpPr>
            <p:grpSpPr bwMode="auto">
              <a:xfrm>
                <a:off x="2400" y="2107"/>
                <a:ext cx="1057" cy="386"/>
                <a:chOff x="1536" y="2400"/>
                <a:chExt cx="1584" cy="624"/>
              </a:xfrm>
            </p:grpSpPr>
            <p:sp>
              <p:nvSpPr>
                <p:cNvPr id="39978" name="Line 3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79" name="Line 3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80" name="Line 3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81" name="Line 36"/>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72" name="Text Box 37"/>
              <p:cNvSpPr txBox="1">
                <a:spLocks noChangeArrowheads="1"/>
              </p:cNvSpPr>
              <p:nvPr/>
            </p:nvSpPr>
            <p:spPr bwMode="auto">
              <a:xfrm>
                <a:off x="3024" y="1680"/>
                <a:ext cx="129" cy="335"/>
              </a:xfrm>
              <a:prstGeom prst="rect">
                <a:avLst/>
              </a:prstGeom>
              <a:noFill/>
              <a:ln w="9525">
                <a:noFill/>
                <a:miter lim="800000"/>
                <a:headEnd/>
                <a:tailEnd/>
              </a:ln>
            </p:spPr>
            <p:txBody>
              <a:bodyPr>
                <a:spAutoFit/>
              </a:bodyPr>
              <a:lstStyle/>
              <a:p>
                <a:pPr>
                  <a:spcBef>
                    <a:spcPct val="50000"/>
                  </a:spcBef>
                </a:pPr>
                <a:endParaRPr lang="en-US"/>
              </a:p>
            </p:txBody>
          </p:sp>
          <p:sp>
            <p:nvSpPr>
              <p:cNvPr id="39973" name="Text Box 38"/>
              <p:cNvSpPr txBox="1">
                <a:spLocks noChangeArrowheads="1"/>
              </p:cNvSpPr>
              <p:nvPr/>
            </p:nvSpPr>
            <p:spPr bwMode="auto">
              <a:xfrm>
                <a:off x="3216" y="1401"/>
                <a:ext cx="129" cy="335"/>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74" name="Text Box 39"/>
              <p:cNvSpPr txBox="1">
                <a:spLocks noChangeArrowheads="1"/>
              </p:cNvSpPr>
              <p:nvPr/>
            </p:nvSpPr>
            <p:spPr bwMode="auto">
              <a:xfrm>
                <a:off x="2976" y="1920"/>
                <a:ext cx="559" cy="335"/>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75" name="Text Box 40"/>
              <p:cNvSpPr txBox="1">
                <a:spLocks noChangeArrowheads="1"/>
              </p:cNvSpPr>
              <p:nvPr/>
            </p:nvSpPr>
            <p:spPr bwMode="auto">
              <a:xfrm>
                <a:off x="2616" y="2261"/>
                <a:ext cx="504" cy="335"/>
              </a:xfrm>
              <a:prstGeom prst="rect">
                <a:avLst/>
              </a:prstGeom>
              <a:noFill/>
              <a:ln w="9525">
                <a:noFill/>
                <a:miter lim="800000"/>
                <a:headEnd/>
                <a:tailEnd/>
              </a:ln>
            </p:spPr>
            <p:txBody>
              <a:bodyPr>
                <a:spAutoFit/>
              </a:bodyPr>
              <a:lstStyle/>
              <a:p>
                <a:pPr>
                  <a:spcBef>
                    <a:spcPct val="50000"/>
                  </a:spcBef>
                </a:pPr>
                <a:endParaRPr lang="en-US"/>
              </a:p>
            </p:txBody>
          </p:sp>
          <p:sp>
            <p:nvSpPr>
              <p:cNvPr id="39976" name="AutoShape 41"/>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77" name="Text Box 42"/>
              <p:cNvSpPr txBox="1">
                <a:spLocks noChangeArrowheads="1"/>
              </p:cNvSpPr>
              <p:nvPr/>
            </p:nvSpPr>
            <p:spPr bwMode="auto">
              <a:xfrm>
                <a:off x="3173" y="2448"/>
                <a:ext cx="235" cy="335"/>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9" name="Group 43"/>
            <p:cNvGrpSpPr>
              <a:grpSpLocks/>
            </p:cNvGrpSpPr>
            <p:nvPr/>
          </p:nvGrpSpPr>
          <p:grpSpPr bwMode="auto">
            <a:xfrm>
              <a:off x="4085" y="2829"/>
              <a:ext cx="1291" cy="1281"/>
              <a:chOff x="2400" y="1401"/>
              <a:chExt cx="1392" cy="1381"/>
            </a:xfrm>
          </p:grpSpPr>
          <p:sp>
            <p:nvSpPr>
              <p:cNvPr id="39950" name="AutoShape 44"/>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51" name="Group 45"/>
              <p:cNvGrpSpPr>
                <a:grpSpLocks/>
              </p:cNvGrpSpPr>
              <p:nvPr/>
            </p:nvGrpSpPr>
            <p:grpSpPr bwMode="auto">
              <a:xfrm>
                <a:off x="2529" y="1617"/>
                <a:ext cx="1263" cy="361"/>
                <a:chOff x="1584" y="1680"/>
                <a:chExt cx="2352" cy="336"/>
              </a:xfrm>
            </p:grpSpPr>
            <p:sp>
              <p:nvSpPr>
                <p:cNvPr id="39964" name="Line 46"/>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65" name="Line 47"/>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66" name="Line 48"/>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67" name="Line 49"/>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52" name="Oval 50"/>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53" name="Group 51"/>
              <p:cNvGrpSpPr>
                <a:grpSpLocks/>
              </p:cNvGrpSpPr>
              <p:nvPr/>
            </p:nvGrpSpPr>
            <p:grpSpPr bwMode="auto">
              <a:xfrm>
                <a:off x="2400" y="2107"/>
                <a:ext cx="1057" cy="386"/>
                <a:chOff x="1536" y="2400"/>
                <a:chExt cx="1584" cy="624"/>
              </a:xfrm>
            </p:grpSpPr>
            <p:sp>
              <p:nvSpPr>
                <p:cNvPr id="39960" name="Line 52"/>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61" name="Line 53"/>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62" name="Line 54"/>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63" name="Line 55"/>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54" name="Text Box 56"/>
              <p:cNvSpPr txBox="1">
                <a:spLocks noChangeArrowheads="1"/>
              </p:cNvSpPr>
              <p:nvPr/>
            </p:nvSpPr>
            <p:spPr bwMode="auto">
              <a:xfrm>
                <a:off x="3024" y="1680"/>
                <a:ext cx="129" cy="334"/>
              </a:xfrm>
              <a:prstGeom prst="rect">
                <a:avLst/>
              </a:prstGeom>
              <a:noFill/>
              <a:ln w="9525">
                <a:noFill/>
                <a:miter lim="800000"/>
                <a:headEnd/>
                <a:tailEnd/>
              </a:ln>
            </p:spPr>
            <p:txBody>
              <a:bodyPr>
                <a:spAutoFit/>
              </a:bodyPr>
              <a:lstStyle/>
              <a:p>
                <a:pPr>
                  <a:spcBef>
                    <a:spcPct val="50000"/>
                  </a:spcBef>
                </a:pPr>
                <a:endParaRPr lang="en-US"/>
              </a:p>
            </p:txBody>
          </p:sp>
          <p:sp>
            <p:nvSpPr>
              <p:cNvPr id="39955" name="Text Box 57"/>
              <p:cNvSpPr txBox="1">
                <a:spLocks noChangeArrowheads="1"/>
              </p:cNvSpPr>
              <p:nvPr/>
            </p:nvSpPr>
            <p:spPr bwMode="auto">
              <a:xfrm>
                <a:off x="3216" y="1401"/>
                <a:ext cx="129" cy="334"/>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56" name="Text Box 58"/>
              <p:cNvSpPr txBox="1">
                <a:spLocks noChangeArrowheads="1"/>
              </p:cNvSpPr>
              <p:nvPr/>
            </p:nvSpPr>
            <p:spPr bwMode="auto">
              <a:xfrm>
                <a:off x="2976" y="1920"/>
                <a:ext cx="559" cy="334"/>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57" name="Text Box 59"/>
              <p:cNvSpPr txBox="1">
                <a:spLocks noChangeArrowheads="1"/>
              </p:cNvSpPr>
              <p:nvPr/>
            </p:nvSpPr>
            <p:spPr bwMode="auto">
              <a:xfrm>
                <a:off x="2616" y="2261"/>
                <a:ext cx="504" cy="334"/>
              </a:xfrm>
              <a:prstGeom prst="rect">
                <a:avLst/>
              </a:prstGeom>
              <a:noFill/>
              <a:ln w="9525">
                <a:noFill/>
                <a:miter lim="800000"/>
                <a:headEnd/>
                <a:tailEnd/>
              </a:ln>
            </p:spPr>
            <p:txBody>
              <a:bodyPr>
                <a:spAutoFit/>
              </a:bodyPr>
              <a:lstStyle/>
              <a:p>
                <a:pPr>
                  <a:spcBef>
                    <a:spcPct val="50000"/>
                  </a:spcBef>
                </a:pPr>
                <a:endParaRPr lang="en-US"/>
              </a:p>
            </p:txBody>
          </p:sp>
          <p:sp>
            <p:nvSpPr>
              <p:cNvPr id="39958" name="AutoShape 60"/>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p>
            </p:txBody>
          </p:sp>
          <p:sp>
            <p:nvSpPr>
              <p:cNvPr id="39959" name="Text Box 61"/>
              <p:cNvSpPr txBox="1">
                <a:spLocks noChangeArrowheads="1"/>
              </p:cNvSpPr>
              <p:nvPr/>
            </p:nvSpPr>
            <p:spPr bwMode="auto">
              <a:xfrm>
                <a:off x="3173" y="2448"/>
                <a:ext cx="235" cy="334"/>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sp>
        <p:nvSpPr>
          <p:cNvPr id="39940" name="AutoShape 62"/>
          <p:cNvSpPr>
            <a:spLocks/>
          </p:cNvSpPr>
          <p:nvPr/>
        </p:nvSpPr>
        <p:spPr bwMode="auto">
          <a:xfrm>
            <a:off x="5829300" y="3486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1" name="AutoShape 63"/>
          <p:cNvSpPr>
            <a:spLocks/>
          </p:cNvSpPr>
          <p:nvPr/>
        </p:nvSpPr>
        <p:spPr bwMode="auto">
          <a:xfrm>
            <a:off x="5829300" y="2343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2" name="AutoShape 64"/>
          <p:cNvSpPr>
            <a:spLocks/>
          </p:cNvSpPr>
          <p:nvPr/>
        </p:nvSpPr>
        <p:spPr bwMode="auto">
          <a:xfrm>
            <a:off x="5829300" y="4629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pic>
        <p:nvPicPr>
          <p:cNvPr id="72" name="Picture 71" descr="txp_fig"/>
          <p:cNvPicPr>
            <a:picLocks noChangeAspect="1"/>
          </p:cNvPicPr>
          <p:nvPr>
            <p:custDataLst>
              <p:tags r:id="rId1"/>
            </p:custDataLst>
          </p:nvPr>
        </p:nvPicPr>
        <p:blipFill>
          <a:blip r:embed="rId7" cstate="print"/>
          <a:stretch>
            <a:fillRect/>
          </a:stretch>
        </p:blipFill>
        <p:spPr bwMode="auto">
          <a:xfrm>
            <a:off x="5372100" y="2591768"/>
            <a:ext cx="158354" cy="263923"/>
          </a:xfrm>
          <a:prstGeom prst="rect">
            <a:avLst/>
          </a:prstGeom>
          <a:noFill/>
          <a:ln/>
          <a:effectLst/>
        </p:spPr>
      </p:pic>
      <p:pic>
        <p:nvPicPr>
          <p:cNvPr id="73" name="Picture 72" descr="txp_fig"/>
          <p:cNvPicPr>
            <a:picLocks noChangeAspect="1"/>
          </p:cNvPicPr>
          <p:nvPr>
            <p:custDataLst>
              <p:tags r:id="rId2"/>
            </p:custDataLst>
          </p:nvPr>
        </p:nvPicPr>
        <p:blipFill>
          <a:blip r:embed="rId8" cstate="print"/>
          <a:stretch>
            <a:fillRect/>
          </a:stretch>
        </p:blipFill>
        <p:spPr bwMode="auto">
          <a:xfrm>
            <a:off x="5353274" y="3749824"/>
            <a:ext cx="210516" cy="245252"/>
          </a:xfrm>
          <a:prstGeom prst="rect">
            <a:avLst/>
          </a:prstGeom>
          <a:noFill/>
          <a:ln/>
          <a:effectLst/>
        </p:spPr>
      </p:pic>
      <p:pic>
        <p:nvPicPr>
          <p:cNvPr id="74" name="Picture 73" descr="txp_fig"/>
          <p:cNvPicPr>
            <a:picLocks noChangeAspect="1"/>
          </p:cNvPicPr>
          <p:nvPr>
            <p:custDataLst>
              <p:tags r:id="rId3"/>
            </p:custDataLst>
          </p:nvPr>
        </p:nvPicPr>
        <p:blipFill>
          <a:blip r:embed="rId9" cstate="print"/>
          <a:stretch>
            <a:fillRect/>
          </a:stretch>
        </p:blipFill>
        <p:spPr bwMode="auto">
          <a:xfrm>
            <a:off x="5292280" y="4776046"/>
            <a:ext cx="385988" cy="420695"/>
          </a:xfrm>
          <a:prstGeom prst="rect">
            <a:avLst/>
          </a:prstGeom>
          <a:noFill/>
          <a:ln/>
          <a:effectLst/>
        </p:spPr>
      </p:pic>
      <p:pic>
        <p:nvPicPr>
          <p:cNvPr id="69" name="Picture 3" descr="C:\Users\Dan\Dropbox\Office\CS 188\Ketrina Art\MDPs\Discounting.png"/>
          <p:cNvPicPr>
            <a:picLocks noChangeAspect="1" noChangeArrowheads="1"/>
          </p:cNvPicPr>
          <p:nvPr/>
        </p:nvPicPr>
        <p:blipFill>
          <a:blip r:embed="rId10" cstate="print"/>
          <a:srcRect l="73764" t="76543" r="1569"/>
          <a:stretch>
            <a:fillRect/>
          </a:stretch>
        </p:blipFill>
        <p:spPr bwMode="auto">
          <a:xfrm>
            <a:off x="4114800" y="4743450"/>
            <a:ext cx="1171905" cy="742950"/>
          </a:xfrm>
          <a:prstGeom prst="rect">
            <a:avLst/>
          </a:prstGeom>
          <a:noFill/>
        </p:spPr>
      </p:pic>
      <p:pic>
        <p:nvPicPr>
          <p:cNvPr id="70" name="Picture 3"/>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4171950" y="2114550"/>
            <a:ext cx="1321188" cy="1143000"/>
          </a:xfrm>
          <a:prstGeom prst="rect">
            <a:avLst/>
          </a:prstGeom>
          <a:noFill/>
        </p:spPr>
      </p:pic>
      <p:pic>
        <p:nvPicPr>
          <p:cNvPr id="71" name="Picture 3" descr="C:\Users\Dan\Dropbox\Office\CS 188\Ketrina Art\MDPs\Discounting.png"/>
          <p:cNvPicPr>
            <a:picLocks noChangeAspect="1" noChangeArrowheads="1"/>
          </p:cNvPicPr>
          <p:nvPr/>
        </p:nvPicPr>
        <p:blipFill>
          <a:blip r:embed="rId10" cstate="print"/>
          <a:srcRect l="73764" t="38272" r="1569" b="35802"/>
          <a:stretch>
            <a:fillRect/>
          </a:stretch>
        </p:blipFill>
        <p:spPr bwMode="auto">
          <a:xfrm>
            <a:off x="4171950" y="3429001"/>
            <a:ext cx="1174596" cy="823040"/>
          </a:xfrm>
          <a:prstGeom prst="rect">
            <a:avLst/>
          </a:prstGeom>
          <a:noFill/>
        </p:spPr>
      </p:pic>
    </p:spTree>
    <p:extLst>
      <p:ext uri="{BB962C8B-B14F-4D97-AF65-F5344CB8AC3E}">
        <p14:creationId xmlns:p14="http://schemas.microsoft.com/office/powerpoint/2010/main" val="3877689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Discounting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386431"/>
                <a:ext cx="8610600" cy="4065444"/>
              </a:xfrm>
            </p:spPr>
            <p:txBody>
              <a:bodyPr>
                <a:normAutofit/>
              </a:bodyPr>
              <a:lstStyle/>
              <a:p>
                <a:r>
                  <a:rPr lang="en-US" sz="2100" dirty="0"/>
                  <a:t>Given:</a:t>
                </a:r>
                <a:endParaRPr lang="en-US" sz="1800" dirty="0"/>
              </a:p>
              <a:p>
                <a:pPr lvl="1"/>
                <a:r>
                  <a:rPr lang="en-US" sz="1800" dirty="0"/>
                  <a:t>Actions: East, West, and Exit (only available in exit states a, e)</a:t>
                </a:r>
              </a:p>
              <a:p>
                <a:pPr lvl="1"/>
                <a:r>
                  <a:rPr lang="en-US" sz="1800" dirty="0"/>
                  <a:t>Transitions: deterministic</a:t>
                </a:r>
              </a:p>
              <a:p>
                <a:r>
                  <a:rPr lang="en-US" sz="2100" dirty="0"/>
                  <a:t>For </a:t>
                </a:r>
                <a14:m>
                  <m:oMath xmlns:m="http://schemas.openxmlformats.org/officeDocument/2006/math">
                    <m:r>
                      <a:rPr lang="en-US" sz="2100" i="1" dirty="0" smtClean="0">
                        <a:latin typeface="Cambria Math" panose="02040503050406030204" pitchFamily="18" charset="0"/>
                        <a:sym typeface="Symbol" charset="0"/>
                      </a:rPr>
                      <m:t></m:t>
                    </m:r>
                    <m:r>
                      <a:rPr lang="en-US" sz="2100" i="1" dirty="0">
                        <a:latin typeface="Cambria Math" panose="02040503050406030204" pitchFamily="18" charset="0"/>
                      </a:rPr>
                      <m:t>=1</m:t>
                    </m:r>
                  </m:oMath>
                </a14:m>
                <a:r>
                  <a:rPr lang="en-US" sz="2100" dirty="0"/>
                  <a:t>, optimal policy in each state is always moving West </a:t>
                </a:r>
              </a:p>
              <a:p>
                <a:pPr lvl="1"/>
                <a:r>
                  <a:rPr lang="en-US" sz="1700" dirty="0"/>
                  <a:t>From state d, reward of going West is </a:t>
                </a:r>
                <a14:m>
                  <m:oMath xmlns:m="http://schemas.openxmlformats.org/officeDocument/2006/math">
                    <m:sSup>
                      <m:sSupPr>
                        <m:ctrlPr>
                          <a:rPr lang="en-US" sz="1700" i="1" dirty="0">
                            <a:latin typeface="Cambria Math" panose="02040503050406030204" pitchFamily="18" charset="0"/>
                          </a:rPr>
                        </m:ctrlPr>
                      </m:sSupPr>
                      <m:e>
                        <m:r>
                          <a:rPr lang="en-US" sz="1700" i="1" dirty="0">
                            <a:latin typeface="Cambria Math" panose="02040503050406030204" pitchFamily="18" charset="0"/>
                          </a:rPr>
                          <m:t>𝛾</m:t>
                        </m:r>
                      </m:e>
                      <m:sup>
                        <m:r>
                          <a:rPr lang="en-US" sz="1700" i="1" dirty="0">
                            <a:latin typeface="Cambria Math" panose="02040503050406030204" pitchFamily="18" charset="0"/>
                          </a:rPr>
                          <m:t>3</m:t>
                        </m:r>
                      </m:sup>
                    </m:sSup>
                    <m:r>
                      <a:rPr lang="en-US" sz="1700" i="1" dirty="0">
                        <a:latin typeface="Cambria Math" panose="02040503050406030204" pitchFamily="18" charset="0"/>
                      </a:rPr>
                      <m:t>⋅10=</m:t>
                    </m:r>
                    <m:r>
                      <a:rPr lang="en-US" sz="1700" b="0" i="1" dirty="0" smtClean="0">
                        <a:latin typeface="Cambria Math" panose="02040503050406030204" pitchFamily="18" charset="0"/>
                      </a:rPr>
                      <m:t>10</m:t>
                    </m:r>
                  </m:oMath>
                </a14:m>
                <a:r>
                  <a:rPr lang="en-US" sz="1700" dirty="0"/>
                  <a:t>, larger than reward of going East </a:t>
                </a:r>
                <a14:m>
                  <m:oMath xmlns:m="http://schemas.openxmlformats.org/officeDocument/2006/math">
                    <m:r>
                      <a:rPr lang="en-US" sz="1700" i="1" dirty="0">
                        <a:latin typeface="Cambria Math" panose="02040503050406030204" pitchFamily="18" charset="0"/>
                      </a:rPr>
                      <m:t>𝛾</m:t>
                    </m:r>
                    <m:r>
                      <a:rPr lang="en-US" sz="1700" i="1" dirty="0">
                        <a:latin typeface="Cambria Math" panose="02040503050406030204" pitchFamily="18" charset="0"/>
                      </a:rPr>
                      <m:t>⋅1=1</m:t>
                    </m:r>
                  </m:oMath>
                </a14:m>
                <a:endParaRPr lang="en-US" sz="1700" dirty="0"/>
              </a:p>
              <a:p>
                <a:r>
                  <a:rPr lang="en-US" sz="2100" dirty="0"/>
                  <a:t>For </a:t>
                </a:r>
                <a14:m>
                  <m:oMath xmlns:m="http://schemas.openxmlformats.org/officeDocument/2006/math">
                    <m:r>
                      <a:rPr lang="en-US" sz="2100" i="1" dirty="0" smtClean="0">
                        <a:latin typeface="Cambria Math" panose="02040503050406030204" pitchFamily="18" charset="0"/>
                        <a:sym typeface="Symbol" charset="0"/>
                      </a:rPr>
                      <m:t></m:t>
                    </m:r>
                    <m:r>
                      <a:rPr lang="en-US" sz="2100" i="1" dirty="0">
                        <a:latin typeface="Cambria Math" panose="02040503050406030204" pitchFamily="18" charset="0"/>
                      </a:rPr>
                      <m:t>=0.1</m:t>
                    </m:r>
                  </m:oMath>
                </a14:m>
                <a:r>
                  <a:rPr lang="en-US" sz="2100" dirty="0"/>
                  <a:t>, optimal policy in each state is below </a:t>
                </a:r>
              </a:p>
              <a:p>
                <a:pPr lvl="1"/>
                <a:r>
                  <a:rPr lang="en-US" sz="1700" dirty="0"/>
                  <a:t>From state d, reward from going West is </a:t>
                </a:r>
                <a14:m>
                  <m:oMath xmlns:m="http://schemas.openxmlformats.org/officeDocument/2006/math">
                    <m:sSup>
                      <m:sSupPr>
                        <m:ctrlPr>
                          <a:rPr lang="en-US" sz="1700" b="0" i="1" dirty="0" smtClean="0">
                            <a:latin typeface="Cambria Math" panose="02040503050406030204" pitchFamily="18" charset="0"/>
                          </a:rPr>
                        </m:ctrlPr>
                      </m:sSupPr>
                      <m:e>
                        <m:r>
                          <a:rPr lang="en-US" sz="1700" b="0" i="1" dirty="0" smtClean="0">
                            <a:latin typeface="Cambria Math" panose="02040503050406030204" pitchFamily="18" charset="0"/>
                          </a:rPr>
                          <m:t>𝛾</m:t>
                        </m:r>
                      </m:e>
                      <m:sup>
                        <m:r>
                          <a:rPr lang="en-US" sz="1700" b="0" i="1" dirty="0" smtClean="0">
                            <a:latin typeface="Cambria Math" panose="02040503050406030204" pitchFamily="18" charset="0"/>
                          </a:rPr>
                          <m:t>3</m:t>
                        </m:r>
                      </m:sup>
                    </m:sSup>
                    <m:r>
                      <a:rPr lang="en-US" sz="1700" b="0" i="1" dirty="0" smtClean="0">
                        <a:latin typeface="Cambria Math" panose="02040503050406030204" pitchFamily="18" charset="0"/>
                      </a:rPr>
                      <m:t>⋅10=0.01</m:t>
                    </m:r>
                  </m:oMath>
                </a14:m>
                <a:r>
                  <a:rPr lang="en-US" sz="1700" dirty="0"/>
                  <a:t>, less than reward from going East </a:t>
                </a:r>
                <a14:m>
                  <m:oMath xmlns:m="http://schemas.openxmlformats.org/officeDocument/2006/math">
                    <m:r>
                      <a:rPr lang="en-US" sz="1700" b="0" i="1" dirty="0" smtClean="0">
                        <a:latin typeface="Cambria Math" panose="02040503050406030204" pitchFamily="18" charset="0"/>
                      </a:rPr>
                      <m:t>𝛾</m:t>
                    </m:r>
                    <m:r>
                      <a:rPr lang="en-US" sz="1700" i="1" dirty="0">
                        <a:latin typeface="Cambria Math" panose="02040503050406030204" pitchFamily="18" charset="0"/>
                      </a:rPr>
                      <m:t>⋅1=0.1</m:t>
                    </m:r>
                  </m:oMath>
                </a14:m>
                <a:r>
                  <a:rPr lang="en-US" sz="1700" dirty="0"/>
                  <a:t>.</a:t>
                </a:r>
              </a:p>
              <a:p>
                <a:r>
                  <a:rPr lang="en-US" sz="2100" dirty="0"/>
                  <a:t>For which </a:t>
                </a:r>
                <a14:m>
                  <m:oMath xmlns:m="http://schemas.openxmlformats.org/officeDocument/2006/math">
                    <m:r>
                      <a:rPr lang="en-US" sz="2100" i="1" dirty="0" smtClean="0">
                        <a:latin typeface="Cambria Math" panose="02040503050406030204" pitchFamily="18" charset="0"/>
                        <a:sym typeface="Symbol" charset="0"/>
                      </a:rPr>
                      <m:t></m:t>
                    </m:r>
                  </m:oMath>
                </a14:m>
                <a:r>
                  <a:rPr lang="en-US" sz="2100" dirty="0">
                    <a:latin typeface="cmmi10"/>
                    <a:ea typeface="cmmi10"/>
                    <a:cs typeface="cmmi10"/>
                  </a:rPr>
                  <a:t> </a:t>
                </a:r>
                <a:r>
                  <a:rPr lang="en-US" sz="2100" dirty="0"/>
                  <a:t>are West and East equally good when in state d?</a:t>
                </a:r>
              </a:p>
              <a:p>
                <a:pPr lvl="1"/>
                <a14:m>
                  <m:oMath xmlns:m="http://schemas.openxmlformats.org/officeDocument/2006/math">
                    <m:sSup>
                      <m:sSupPr>
                        <m:ctrlPr>
                          <a:rPr lang="en-US" sz="1800" i="1" dirty="0">
                            <a:latin typeface="Cambria Math" panose="02040503050406030204" pitchFamily="18" charset="0"/>
                          </a:rPr>
                        </m:ctrlPr>
                      </m:sSupPr>
                      <m:e>
                        <m:r>
                          <a:rPr lang="en-US" sz="1800" i="1" dirty="0">
                            <a:latin typeface="Cambria Math" panose="02040503050406030204" pitchFamily="18" charset="0"/>
                          </a:rPr>
                          <m:t>𝛾</m:t>
                        </m:r>
                      </m:e>
                      <m:sup>
                        <m:r>
                          <a:rPr lang="en-US" sz="1800" i="1" dirty="0">
                            <a:latin typeface="Cambria Math" panose="02040503050406030204" pitchFamily="18" charset="0"/>
                          </a:rPr>
                          <m:t>3</m:t>
                        </m:r>
                      </m:sup>
                    </m:sSup>
                    <m:r>
                      <a:rPr lang="en-US" sz="1800" i="1" dirty="0">
                        <a:latin typeface="Cambria Math" panose="02040503050406030204" pitchFamily="18" charset="0"/>
                      </a:rPr>
                      <m:t>⋅10=</m:t>
                    </m:r>
                    <m:r>
                      <a:rPr lang="en-US" sz="1800" i="1" dirty="0">
                        <a:latin typeface="Cambria Math" panose="02040503050406030204" pitchFamily="18" charset="0"/>
                      </a:rPr>
                      <m:t>𝛾</m:t>
                    </m:r>
                    <m:r>
                      <a:rPr lang="en-US" sz="1800" i="1" dirty="0">
                        <a:latin typeface="Cambria Math" panose="02040503050406030204" pitchFamily="18" charset="0"/>
                      </a:rPr>
                      <m:t>⋅1⟹</m:t>
                    </m:r>
                    <m:r>
                      <a:rPr lang="en-US" sz="1800" i="1" dirty="0">
                        <a:latin typeface="Cambria Math" panose="02040503050406030204" pitchFamily="18" charset="0"/>
                      </a:rPr>
                      <m:t>𝛾</m:t>
                    </m:r>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r>
                          <a:rPr lang="en-US" sz="1800" b="0" i="1" dirty="0" smtClean="0">
                            <a:latin typeface="Cambria Math" panose="02040503050406030204" pitchFamily="18" charset="0"/>
                          </a:rPr>
                          <m:t>1</m:t>
                        </m:r>
                      </m:num>
                      <m:den>
                        <m:rad>
                          <m:radPr>
                            <m:degHide m:val="on"/>
                            <m:ctrlPr>
                              <a:rPr lang="en-US" sz="1800" b="0" i="1" dirty="0" smtClean="0">
                                <a:latin typeface="Cambria Math" panose="02040503050406030204" pitchFamily="18" charset="0"/>
                              </a:rPr>
                            </m:ctrlPr>
                          </m:radPr>
                          <m:deg/>
                          <m:e>
                            <m:r>
                              <a:rPr lang="en-US" sz="1800" b="0" i="1" dirty="0" smtClean="0">
                                <a:latin typeface="Cambria Math" panose="02040503050406030204" pitchFamily="18" charset="0"/>
                              </a:rPr>
                              <m:t>10</m:t>
                            </m:r>
                          </m:e>
                        </m:rad>
                      </m:den>
                    </m:f>
                    <m:r>
                      <a:rPr lang="en-US" sz="1800" b="0" i="1" dirty="0" smtClean="0">
                        <a:latin typeface="Cambria Math" panose="02040503050406030204" pitchFamily="18" charset="0"/>
                      </a:rPr>
                      <m:t>≈.32</m:t>
                    </m:r>
                  </m:oMath>
                </a14:m>
                <a:endParaRPr lang="en-US" sz="1800" dirty="0">
                  <a:latin typeface="Calibri"/>
                  <a:cs typeface="Calibri"/>
                </a:endParaRPr>
              </a:p>
              <a:p>
                <a:pPr lvl="1"/>
                <a:endParaRPr lang="en-US" sz="17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386431"/>
                <a:ext cx="8610600" cy="4065444"/>
              </a:xfrm>
              <a:blipFill>
                <a:blip r:embed="rId3"/>
                <a:stretch>
                  <a:fillRect l="-708" t="-900"/>
                </a:stretch>
              </a:blipFill>
            </p:spPr>
            <p:txBody>
              <a:bodyPr/>
              <a:lstStyle/>
              <a:p>
                <a:r>
                  <a:rPr lang="en-SE">
                    <a:noFill/>
                  </a:rPr>
                  <a:t> </a:t>
                </a:r>
              </a:p>
            </p:txBody>
          </p:sp>
        </mc:Fallback>
      </mc:AlternateContent>
      <p:grpSp>
        <p:nvGrpSpPr>
          <p:cNvPr id="6" name="Group 5"/>
          <p:cNvGrpSpPr/>
          <p:nvPr/>
        </p:nvGrpSpPr>
        <p:grpSpPr>
          <a:xfrm>
            <a:off x="470138" y="5448300"/>
            <a:ext cx="2695575" cy="876300"/>
            <a:chOff x="3352800" y="3505200"/>
            <a:chExt cx="3594100" cy="1168400"/>
          </a:xfrm>
        </p:grpSpPr>
        <p:pic>
          <p:nvPicPr>
            <p:cNvPr id="4" name="Picture 3" descr="discount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3E2DE33-CD4E-48D6-B292-B5069FC75C15}"/>
              </a:ext>
            </a:extLst>
          </p:cNvPr>
          <p:cNvGrpSpPr/>
          <p:nvPr/>
        </p:nvGrpSpPr>
        <p:grpSpPr>
          <a:xfrm>
            <a:off x="1039774" y="5448300"/>
            <a:ext cx="5076983" cy="876300"/>
            <a:chOff x="163621" y="3667125"/>
            <a:chExt cx="5076983" cy="876300"/>
          </a:xfrm>
        </p:grpSpPr>
        <p:grpSp>
          <p:nvGrpSpPr>
            <p:cNvPr id="29" name="Group 28">
              <a:extLst>
                <a:ext uri="{FF2B5EF4-FFF2-40B4-BE49-F238E27FC236}">
                  <a16:creationId xmlns:a16="http://schemas.microsoft.com/office/drawing/2014/main" id="{887C912F-B206-40B9-8F52-9345797D7719}"/>
                </a:ext>
              </a:extLst>
            </p:cNvPr>
            <p:cNvGrpSpPr/>
            <p:nvPr/>
          </p:nvGrpSpPr>
          <p:grpSpPr>
            <a:xfrm>
              <a:off x="2545029" y="3667125"/>
              <a:ext cx="2695575" cy="876300"/>
              <a:chOff x="3352800" y="3505200"/>
              <a:chExt cx="3594100" cy="1168400"/>
            </a:xfrm>
          </p:grpSpPr>
          <p:pic>
            <p:nvPicPr>
              <p:cNvPr id="30" name="Picture 29" descr="discounting.png">
                <a:extLst>
                  <a:ext uri="{FF2B5EF4-FFF2-40B4-BE49-F238E27FC236}">
                    <a16:creationId xmlns:a16="http://schemas.microsoft.com/office/drawing/2014/main" id="{5DCC7EBA-22D1-494E-8D9C-FF6E6D6D54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3505200"/>
                <a:ext cx="3594100" cy="1168400"/>
              </a:xfrm>
              <a:prstGeom prst="rect">
                <a:avLst/>
              </a:prstGeom>
            </p:spPr>
          </p:pic>
          <p:sp>
            <p:nvSpPr>
              <p:cNvPr id="31" name="Rectangle 30">
                <a:extLst>
                  <a:ext uri="{FF2B5EF4-FFF2-40B4-BE49-F238E27FC236}">
                    <a16:creationId xmlns:a16="http://schemas.microsoft.com/office/drawing/2014/main" id="{B606FF00-0680-48B8-8FCB-AA9E2089105D}"/>
                  </a:ext>
                </a:extLst>
              </p:cNvPr>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BEDCF1CC-1649-43C7-80B8-FE4F7111C813}"/>
                    </a:ext>
                  </a:extLst>
                </p:cNvPr>
                <p:cNvSpPr/>
                <p:nvPr/>
              </p:nvSpPr>
              <p:spPr>
                <a:xfrm>
                  <a:off x="3129088" y="3731823"/>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10" name="Rectangle 9">
                  <a:extLst>
                    <a:ext uri="{FF2B5EF4-FFF2-40B4-BE49-F238E27FC236}">
                      <a16:creationId xmlns:a16="http://schemas.microsoft.com/office/drawing/2014/main" id="{BEDCF1CC-1649-43C7-80B8-FE4F7111C813}"/>
                    </a:ext>
                  </a:extLst>
                </p:cNvPr>
                <p:cNvSpPr>
                  <a:spLocks noRot="1" noChangeAspect="1" noMove="1" noResize="1" noEditPoints="1" noAdjustHandles="1" noChangeArrowheads="1" noChangeShapeType="1" noTextEdit="1"/>
                </p:cNvSpPr>
                <p:nvPr/>
              </p:nvSpPr>
              <p:spPr>
                <a:xfrm>
                  <a:off x="3129088" y="3731823"/>
                  <a:ext cx="585417"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92F33D80-9C44-455F-8960-B1C9D55D8B3C}"/>
                    </a:ext>
                  </a:extLst>
                </p:cNvPr>
                <p:cNvSpPr/>
                <p:nvPr/>
              </p:nvSpPr>
              <p:spPr>
                <a:xfrm>
                  <a:off x="3599965" y="3731823"/>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32" name="Rectangle 31">
                  <a:extLst>
                    <a:ext uri="{FF2B5EF4-FFF2-40B4-BE49-F238E27FC236}">
                      <a16:creationId xmlns:a16="http://schemas.microsoft.com/office/drawing/2014/main" id="{92F33D80-9C44-455F-8960-B1C9D55D8B3C}"/>
                    </a:ext>
                  </a:extLst>
                </p:cNvPr>
                <p:cNvSpPr>
                  <a:spLocks noRot="1" noChangeAspect="1" noMove="1" noResize="1" noEditPoints="1" noAdjustHandles="1" noChangeArrowheads="1" noChangeShapeType="1" noTextEdit="1"/>
                </p:cNvSpPr>
                <p:nvPr/>
              </p:nvSpPr>
              <p:spPr>
                <a:xfrm>
                  <a:off x="3599965" y="3731823"/>
                  <a:ext cx="585417" cy="523220"/>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07AEFA35-56F7-44E8-9F94-CC0C9C68D14A}"/>
                    </a:ext>
                  </a:extLst>
                </p:cNvPr>
                <p:cNvSpPr/>
                <p:nvPr/>
              </p:nvSpPr>
              <p:spPr>
                <a:xfrm>
                  <a:off x="163621"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4" name="Rectangle 23">
                  <a:extLst>
                    <a:ext uri="{FF2B5EF4-FFF2-40B4-BE49-F238E27FC236}">
                      <a16:creationId xmlns:a16="http://schemas.microsoft.com/office/drawing/2014/main" id="{07AEFA35-56F7-44E8-9F94-CC0C9C68D14A}"/>
                    </a:ext>
                  </a:extLst>
                </p:cNvPr>
                <p:cNvSpPr>
                  <a:spLocks noRot="1" noChangeAspect="1" noMove="1" noResize="1" noEditPoints="1" noAdjustHandles="1" noChangeArrowheads="1" noChangeShapeType="1" noTextEdit="1"/>
                </p:cNvSpPr>
                <p:nvPr/>
              </p:nvSpPr>
              <p:spPr>
                <a:xfrm>
                  <a:off x="163621" y="3705225"/>
                  <a:ext cx="585417" cy="523220"/>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485CCF19-C689-42C4-9EB5-DB35110C660D}"/>
                    </a:ext>
                  </a:extLst>
                </p:cNvPr>
                <p:cNvSpPr/>
                <p:nvPr/>
              </p:nvSpPr>
              <p:spPr>
                <a:xfrm>
                  <a:off x="626753"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5" name="Rectangle 24">
                  <a:extLst>
                    <a:ext uri="{FF2B5EF4-FFF2-40B4-BE49-F238E27FC236}">
                      <a16:creationId xmlns:a16="http://schemas.microsoft.com/office/drawing/2014/main" id="{485CCF19-C689-42C4-9EB5-DB35110C660D}"/>
                    </a:ext>
                  </a:extLst>
                </p:cNvPr>
                <p:cNvSpPr>
                  <a:spLocks noRot="1" noChangeAspect="1" noMove="1" noResize="1" noEditPoints="1" noAdjustHandles="1" noChangeArrowheads="1" noChangeShapeType="1" noTextEdit="1"/>
                </p:cNvSpPr>
                <p:nvPr/>
              </p:nvSpPr>
              <p:spPr>
                <a:xfrm>
                  <a:off x="626753" y="3705225"/>
                  <a:ext cx="585417" cy="523220"/>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9D6E09FF-D7D6-4068-AC41-FE3D8C600590}"/>
                    </a:ext>
                  </a:extLst>
                </p:cNvPr>
                <p:cNvSpPr/>
                <p:nvPr/>
              </p:nvSpPr>
              <p:spPr>
                <a:xfrm>
                  <a:off x="1101501"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6" name="Rectangle 25">
                  <a:extLst>
                    <a:ext uri="{FF2B5EF4-FFF2-40B4-BE49-F238E27FC236}">
                      <a16:creationId xmlns:a16="http://schemas.microsoft.com/office/drawing/2014/main" id="{9D6E09FF-D7D6-4068-AC41-FE3D8C600590}"/>
                    </a:ext>
                  </a:extLst>
                </p:cNvPr>
                <p:cNvSpPr>
                  <a:spLocks noRot="1" noChangeAspect="1" noMove="1" noResize="1" noEditPoints="1" noAdjustHandles="1" noChangeArrowheads="1" noChangeShapeType="1" noTextEdit="1"/>
                </p:cNvSpPr>
                <p:nvPr/>
              </p:nvSpPr>
              <p:spPr>
                <a:xfrm>
                  <a:off x="1101501" y="3705225"/>
                  <a:ext cx="585417" cy="523220"/>
                </a:xfrm>
                <a:prstGeom prst="rect">
                  <a:avLst/>
                </a:prstGeom>
                <a:blipFill>
                  <a:blip r:embed="rId9"/>
                  <a:stretch>
                    <a:fillRect/>
                  </a:stretch>
                </a:blipFill>
              </p:spPr>
              <p:txBody>
                <a:bodyPr/>
                <a:lstStyle/>
                <a:p>
                  <a:r>
                    <a:rPr lang="en-SE">
                      <a:noFill/>
                    </a:rPr>
                    <a:t> </a:t>
                  </a:r>
                </a:p>
              </p:txBody>
            </p:sp>
          </mc:Fallback>
        </mc:AlternateContent>
      </p:grpSp>
      <p:pic>
        <p:nvPicPr>
          <p:cNvPr id="48" name="Picture 47" descr="discounting.png">
            <a:extLst>
              <a:ext uri="{FF2B5EF4-FFF2-40B4-BE49-F238E27FC236}">
                <a16:creationId xmlns:a16="http://schemas.microsoft.com/office/drawing/2014/main" id="{85A5109E-4327-44A9-919C-495B1B4233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225" y="5448300"/>
            <a:ext cx="2695575" cy="876300"/>
          </a:xfrm>
          <a:prstGeom prst="rect">
            <a:avLst/>
          </a:prstGeom>
        </p:spPr>
      </p:pic>
      <p:sp>
        <p:nvSpPr>
          <p:cNvPr id="49" name="Rectangle 48">
            <a:extLst>
              <a:ext uri="{FF2B5EF4-FFF2-40B4-BE49-F238E27FC236}">
                <a16:creationId xmlns:a16="http://schemas.microsoft.com/office/drawing/2014/main" id="{932F6C7B-43E0-4B99-A992-D337D46EBF90}"/>
              </a:ext>
            </a:extLst>
          </p:cNvPr>
          <p:cNvSpPr/>
          <p:nvPr/>
        </p:nvSpPr>
        <p:spPr>
          <a:xfrm>
            <a:off x="7979874" y="5619750"/>
            <a:ext cx="400050" cy="342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21573FEB-C37A-4ED8-8C9B-DFB1AAAFACB9}"/>
                  </a:ext>
                </a:extLst>
              </p:cNvPr>
              <p:cNvSpPr/>
              <p:nvPr/>
            </p:nvSpPr>
            <p:spPr>
              <a:xfrm>
                <a:off x="6921672"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50" name="Rectangle 49">
                <a:extLst>
                  <a:ext uri="{FF2B5EF4-FFF2-40B4-BE49-F238E27FC236}">
                    <a16:creationId xmlns:a16="http://schemas.microsoft.com/office/drawing/2014/main" id="{21573FEB-C37A-4ED8-8C9B-DFB1AAAFACB9}"/>
                  </a:ext>
                </a:extLst>
              </p:cNvPr>
              <p:cNvSpPr>
                <a:spLocks noRot="1" noChangeAspect="1" noMove="1" noResize="1" noEditPoints="1" noAdjustHandles="1" noChangeArrowheads="1" noChangeShapeType="1" noTextEdit="1"/>
              </p:cNvSpPr>
              <p:nvPr/>
            </p:nvSpPr>
            <p:spPr>
              <a:xfrm>
                <a:off x="6921672" y="5521115"/>
                <a:ext cx="585417" cy="523220"/>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BDE47423-62C7-49CE-9AE4-241DB1DB9435}"/>
                  </a:ext>
                </a:extLst>
              </p:cNvPr>
              <p:cNvSpPr/>
              <p:nvPr/>
            </p:nvSpPr>
            <p:spPr>
              <a:xfrm>
                <a:off x="7394457"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51" name="Rectangle 50">
                <a:extLst>
                  <a:ext uri="{FF2B5EF4-FFF2-40B4-BE49-F238E27FC236}">
                    <a16:creationId xmlns:a16="http://schemas.microsoft.com/office/drawing/2014/main" id="{BDE47423-62C7-49CE-9AE4-241DB1DB9435}"/>
                  </a:ext>
                </a:extLst>
              </p:cNvPr>
              <p:cNvSpPr>
                <a:spLocks noRot="1" noChangeAspect="1" noMove="1" noResize="1" noEditPoints="1" noAdjustHandles="1" noChangeArrowheads="1" noChangeShapeType="1" noTextEdit="1"/>
              </p:cNvSpPr>
              <p:nvPr/>
            </p:nvSpPr>
            <p:spPr>
              <a:xfrm>
                <a:off x="7394457" y="5521115"/>
                <a:ext cx="585417" cy="523220"/>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2A5C327E-5551-42AD-91DA-053B895BB885}"/>
                  </a:ext>
                </a:extLst>
              </p:cNvPr>
              <p:cNvSpPr/>
              <p:nvPr/>
            </p:nvSpPr>
            <p:spPr>
              <a:xfrm>
                <a:off x="7857466"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SE" sz="2800" dirty="0"/>
              </a:p>
            </p:txBody>
          </p:sp>
        </mc:Choice>
        <mc:Fallback xmlns="">
          <p:sp>
            <p:nvSpPr>
              <p:cNvPr id="52" name="Rectangle 51">
                <a:extLst>
                  <a:ext uri="{FF2B5EF4-FFF2-40B4-BE49-F238E27FC236}">
                    <a16:creationId xmlns:a16="http://schemas.microsoft.com/office/drawing/2014/main" id="{2A5C327E-5551-42AD-91DA-053B895BB885}"/>
                  </a:ext>
                </a:extLst>
              </p:cNvPr>
              <p:cNvSpPr>
                <a:spLocks noRot="1" noChangeAspect="1" noMove="1" noResize="1" noEditPoints="1" noAdjustHandles="1" noChangeArrowheads="1" noChangeShapeType="1" noTextEdit="1"/>
              </p:cNvSpPr>
              <p:nvPr/>
            </p:nvSpPr>
            <p:spPr>
              <a:xfrm>
                <a:off x="7857466" y="5521115"/>
                <a:ext cx="585417" cy="523220"/>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14668EC7-8D35-424E-A2C0-195E43F8C172}"/>
                  </a:ext>
                </a:extLst>
              </p:cNvPr>
              <p:cNvSpPr/>
              <p:nvPr/>
            </p:nvSpPr>
            <p:spPr>
              <a:xfrm>
                <a:off x="1431440" y="6292587"/>
                <a:ext cx="772969" cy="369332"/>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=1</m:t>
                    </m:r>
                  </m:oMath>
                </a14:m>
                <a:endParaRPr lang="en-SE" dirty="0"/>
              </a:p>
            </p:txBody>
          </p:sp>
        </mc:Choice>
        <mc:Fallback xmlns="">
          <p:sp>
            <p:nvSpPr>
              <p:cNvPr id="14" name="Rectangle 13">
                <a:extLst>
                  <a:ext uri="{FF2B5EF4-FFF2-40B4-BE49-F238E27FC236}">
                    <a16:creationId xmlns:a16="http://schemas.microsoft.com/office/drawing/2014/main" id="{14668EC7-8D35-424E-A2C0-195E43F8C172}"/>
                  </a:ext>
                </a:extLst>
              </p:cNvPr>
              <p:cNvSpPr>
                <a:spLocks noRot="1" noChangeAspect="1" noMove="1" noResize="1" noEditPoints="1" noAdjustHandles="1" noChangeArrowheads="1" noChangeShapeType="1" noTextEdit="1"/>
              </p:cNvSpPr>
              <p:nvPr/>
            </p:nvSpPr>
            <p:spPr>
              <a:xfrm>
                <a:off x="1431440" y="6292587"/>
                <a:ext cx="772969" cy="369332"/>
              </a:xfrm>
              <a:prstGeom prst="rect">
                <a:avLst/>
              </a:prstGeom>
              <a:blipFill>
                <a:blip r:embed="rId13"/>
                <a:stretch>
                  <a:fillRect b="-655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8EBDFCEE-32DC-4B50-8A6A-B8D8284A5F51}"/>
                  </a:ext>
                </a:extLst>
              </p:cNvPr>
              <p:cNvSpPr/>
              <p:nvPr/>
            </p:nvSpPr>
            <p:spPr>
              <a:xfrm>
                <a:off x="4421496" y="6324600"/>
                <a:ext cx="949299" cy="369332"/>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m:t>
                    </m:r>
                    <m:r>
                      <a:rPr lang="en-US" b="0" i="1" dirty="0" smtClean="0">
                        <a:latin typeface="Cambria Math" panose="02040503050406030204" pitchFamily="18" charset="0"/>
                      </a:rPr>
                      <m:t>0.</m:t>
                    </m:r>
                    <m:r>
                      <a:rPr lang="en-US" i="1" dirty="0">
                        <a:latin typeface="Cambria Math" panose="02040503050406030204" pitchFamily="18" charset="0"/>
                      </a:rPr>
                      <m:t>1</m:t>
                    </m:r>
                  </m:oMath>
                </a14:m>
                <a:endParaRPr lang="en-SE" dirty="0"/>
              </a:p>
            </p:txBody>
          </p:sp>
        </mc:Choice>
        <mc:Fallback xmlns="">
          <p:sp>
            <p:nvSpPr>
              <p:cNvPr id="53" name="Rectangle 52">
                <a:extLst>
                  <a:ext uri="{FF2B5EF4-FFF2-40B4-BE49-F238E27FC236}">
                    <a16:creationId xmlns:a16="http://schemas.microsoft.com/office/drawing/2014/main" id="{8EBDFCEE-32DC-4B50-8A6A-B8D8284A5F51}"/>
                  </a:ext>
                </a:extLst>
              </p:cNvPr>
              <p:cNvSpPr>
                <a:spLocks noRot="1" noChangeAspect="1" noMove="1" noResize="1" noEditPoints="1" noAdjustHandles="1" noChangeArrowheads="1" noChangeShapeType="1" noTextEdit="1"/>
              </p:cNvSpPr>
              <p:nvPr/>
            </p:nvSpPr>
            <p:spPr>
              <a:xfrm>
                <a:off x="4421496" y="6324600"/>
                <a:ext cx="949299" cy="369332"/>
              </a:xfrm>
              <a:prstGeom prst="rect">
                <a:avLst/>
              </a:prstGeom>
              <a:blipFill>
                <a:blip r:embed="rId14"/>
                <a:stretch>
                  <a:fillRect b="-6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61C3D37B-D4DB-4CBA-B3B6-FABE1350A930}"/>
                  </a:ext>
                </a:extLst>
              </p:cNvPr>
              <p:cNvSpPr/>
              <p:nvPr/>
            </p:nvSpPr>
            <p:spPr>
              <a:xfrm>
                <a:off x="7374534" y="6287765"/>
                <a:ext cx="950966" cy="501227"/>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ad>
                          <m:radPr>
                            <m:degHide m:val="on"/>
                            <m:ctrlPr>
                              <a:rPr lang="en-US" i="1" dirty="0">
                                <a:latin typeface="Cambria Math" panose="02040503050406030204" pitchFamily="18" charset="0"/>
                              </a:rPr>
                            </m:ctrlPr>
                          </m:radPr>
                          <m:deg/>
                          <m:e>
                            <m:r>
                              <a:rPr lang="en-US" i="1" dirty="0">
                                <a:latin typeface="Cambria Math" panose="02040503050406030204" pitchFamily="18" charset="0"/>
                              </a:rPr>
                              <m:t>10</m:t>
                            </m:r>
                          </m:e>
                        </m:rad>
                      </m:den>
                    </m:f>
                  </m:oMath>
                </a14:m>
                <a:endParaRPr lang="en-SE" dirty="0"/>
              </a:p>
            </p:txBody>
          </p:sp>
        </mc:Choice>
        <mc:Fallback xmlns="">
          <p:sp>
            <p:nvSpPr>
              <p:cNvPr id="54" name="Rectangle 53">
                <a:extLst>
                  <a:ext uri="{FF2B5EF4-FFF2-40B4-BE49-F238E27FC236}">
                    <a16:creationId xmlns:a16="http://schemas.microsoft.com/office/drawing/2014/main" id="{61C3D37B-D4DB-4CBA-B3B6-FABE1350A930}"/>
                  </a:ext>
                </a:extLst>
              </p:cNvPr>
              <p:cNvSpPr>
                <a:spLocks noRot="1" noChangeAspect="1" noMove="1" noResize="1" noEditPoints="1" noAdjustHandles="1" noChangeArrowheads="1" noChangeShapeType="1" noTextEdit="1"/>
              </p:cNvSpPr>
              <p:nvPr/>
            </p:nvSpPr>
            <p:spPr>
              <a:xfrm>
                <a:off x="7374534" y="6287765"/>
                <a:ext cx="950966" cy="501227"/>
              </a:xfrm>
              <a:prstGeom prst="rect">
                <a:avLst/>
              </a:prstGeom>
              <a:blipFill>
                <a:blip r:embed="rId1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3A3EF449-2246-4A33-9E4E-4599276BE1F7}"/>
                  </a:ext>
                </a:extLst>
              </p:cNvPr>
              <p:cNvSpPr/>
              <p:nvPr/>
            </p:nvSpPr>
            <p:spPr>
              <a:xfrm>
                <a:off x="7850017" y="5422461"/>
                <a:ext cx="585417" cy="523220"/>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sz="2800" i="1">
                          <a:solidFill>
                            <a:srgbClr val="000000"/>
                          </a:solidFill>
                          <a:latin typeface="Cambria Math" panose="02040503050406030204" pitchFamily="18" charset="0"/>
                        </a:rPr>
                        <m:t>←</m:t>
                      </m:r>
                    </m:oMath>
                  </m:oMathPara>
                </a14:m>
                <a:endParaRPr lang="en-SE" sz="2800" dirty="0">
                  <a:solidFill>
                    <a:srgbClr val="000000"/>
                  </a:solidFill>
                </a:endParaRPr>
              </a:p>
            </p:txBody>
          </p:sp>
        </mc:Choice>
        <mc:Fallback xmlns="">
          <p:sp>
            <p:nvSpPr>
              <p:cNvPr id="56" name="Rectangle 55">
                <a:extLst>
                  <a:ext uri="{FF2B5EF4-FFF2-40B4-BE49-F238E27FC236}">
                    <a16:creationId xmlns:a16="http://schemas.microsoft.com/office/drawing/2014/main" id="{3A3EF449-2246-4A33-9E4E-4599276BE1F7}"/>
                  </a:ext>
                </a:extLst>
              </p:cNvPr>
              <p:cNvSpPr>
                <a:spLocks noRot="1" noChangeAspect="1" noMove="1" noResize="1" noEditPoints="1" noAdjustHandles="1" noChangeArrowheads="1" noChangeShapeType="1" noTextEdit="1"/>
              </p:cNvSpPr>
              <p:nvPr/>
            </p:nvSpPr>
            <p:spPr>
              <a:xfrm>
                <a:off x="7850017" y="5422461"/>
                <a:ext cx="585417" cy="523220"/>
              </a:xfrm>
              <a:prstGeom prst="rect">
                <a:avLst/>
              </a:prstGeom>
              <a:blipFill>
                <a:blip r:embed="rId1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684F595-14F9-48D6-B976-F829BDF4B071}"/>
                  </a:ext>
                </a:extLst>
              </p:cNvPr>
              <p:cNvSpPr txBox="1"/>
              <p:nvPr/>
            </p:nvSpPr>
            <p:spPr>
              <a:xfrm>
                <a:off x="2286000" y="3244334"/>
                <a:ext cx="4572000" cy="369332"/>
              </a:xfrm>
              <a:prstGeom prst="rect">
                <a:avLst/>
              </a:prstGeom>
              <a:noFill/>
            </p:spPr>
            <p:txBody>
              <a:bodyPr wrap="square">
                <a:spAutoFit/>
              </a:bodyPr>
              <a:lstStyle/>
              <a:p>
                <a:pPr lvl="0"/>
                <a14:m>
                  <m:oMathPara xmlns:m="http://schemas.openxmlformats.org/officeDocument/2006/math">
                    <m:oMathParaPr>
                      <m:jc m:val="centerGroup"/>
                    </m:oMathParaPr>
                    <m:oMath xmlns:m="http://schemas.openxmlformats.org/officeDocument/2006/math">
                      <m:r>
                        <a:rPr lang="en-US" sz="1800" i="1" smtClean="0">
                          <a:solidFill>
                            <a:srgbClr val="000000"/>
                          </a:solidFill>
                          <a:latin typeface="Cambria Math" panose="02040503050406030204" pitchFamily="18" charset="0"/>
                        </a:rPr>
                        <m:t>←</m:t>
                      </m:r>
                    </m:oMath>
                  </m:oMathPara>
                </a14:m>
                <a:endParaRPr lang="en-SE" sz="1800" dirty="0">
                  <a:solidFill>
                    <a:srgbClr val="000000"/>
                  </a:solidFill>
                </a:endParaRPr>
              </a:p>
            </p:txBody>
          </p:sp>
        </mc:Choice>
        <mc:Fallback xmlns="">
          <p:sp>
            <p:nvSpPr>
              <p:cNvPr id="38" name="TextBox 37">
                <a:extLst>
                  <a:ext uri="{FF2B5EF4-FFF2-40B4-BE49-F238E27FC236}">
                    <a16:creationId xmlns:a16="http://schemas.microsoft.com/office/drawing/2014/main" id="{6684F595-14F9-48D6-B976-F829BDF4B071}"/>
                  </a:ext>
                </a:extLst>
              </p:cNvPr>
              <p:cNvSpPr txBox="1">
                <a:spLocks noRot="1" noChangeAspect="1" noMove="1" noResize="1" noEditPoints="1" noAdjustHandles="1" noChangeArrowheads="1" noChangeShapeType="1" noTextEdit="1"/>
              </p:cNvSpPr>
              <p:nvPr/>
            </p:nvSpPr>
            <p:spPr>
              <a:xfrm>
                <a:off x="2286000" y="3244334"/>
                <a:ext cx="4572000" cy="369332"/>
              </a:xfrm>
              <a:prstGeom prst="rect">
                <a:avLst/>
              </a:prstGeom>
              <a:blipFill>
                <a:blip r:embed="rId1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6315C993-CDDE-4F0A-9D43-C987CDA490DF}"/>
                  </a:ext>
                </a:extLst>
              </p:cNvPr>
              <p:cNvSpPr/>
              <p:nvPr/>
            </p:nvSpPr>
            <p:spPr>
              <a:xfrm>
                <a:off x="4968852" y="5512998"/>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SE" sz="2800" dirty="0"/>
              </a:p>
            </p:txBody>
          </p:sp>
        </mc:Choice>
        <mc:Fallback xmlns="">
          <p:sp>
            <p:nvSpPr>
              <p:cNvPr id="40" name="Rectangle 39">
                <a:extLst>
                  <a:ext uri="{FF2B5EF4-FFF2-40B4-BE49-F238E27FC236}">
                    <a16:creationId xmlns:a16="http://schemas.microsoft.com/office/drawing/2014/main" id="{6315C993-CDDE-4F0A-9D43-C987CDA490DF}"/>
                  </a:ext>
                </a:extLst>
              </p:cNvPr>
              <p:cNvSpPr>
                <a:spLocks noRot="1" noChangeAspect="1" noMove="1" noResize="1" noEditPoints="1" noAdjustHandles="1" noChangeArrowheads="1" noChangeShapeType="1" noTextEdit="1"/>
              </p:cNvSpPr>
              <p:nvPr/>
            </p:nvSpPr>
            <p:spPr>
              <a:xfrm>
                <a:off x="4968852" y="5512998"/>
                <a:ext cx="585417" cy="523220"/>
              </a:xfrm>
              <a:prstGeom prst="rect">
                <a:avLst/>
              </a:prstGeom>
              <a:blipFill>
                <a:blip r:embed="rId18"/>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635755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8969-0F33-4135-93BA-4D927CBB9617}"/>
              </a:ext>
            </a:extLst>
          </p:cNvPr>
          <p:cNvSpPr>
            <a:spLocks noGrp="1"/>
          </p:cNvSpPr>
          <p:nvPr>
            <p:ph type="title"/>
          </p:nvPr>
        </p:nvSpPr>
        <p:spPr/>
        <p:txBody>
          <a:bodyPr/>
          <a:lstStyle/>
          <a:p>
            <a:r>
              <a:rPr lang="en-US" dirty="0"/>
              <a:t>The Big Picture</a:t>
            </a:r>
            <a:endParaRPr lang="en-SE" dirty="0"/>
          </a:p>
        </p:txBody>
      </p:sp>
      <p:sp>
        <p:nvSpPr>
          <p:cNvPr id="4" name="Slide Number Placeholder 3">
            <a:extLst>
              <a:ext uri="{FF2B5EF4-FFF2-40B4-BE49-F238E27FC236}">
                <a16:creationId xmlns:a16="http://schemas.microsoft.com/office/drawing/2014/main" id="{69E2BA40-6DEA-4CB1-97F6-47BA0E325EF4}"/>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3124048963"/>
                  </p:ext>
                </p:extLst>
              </p:nvPr>
            </p:nvGraphicFramePr>
            <p:xfrm>
              <a:off x="175084" y="1314335"/>
              <a:ext cx="8793832" cy="5398897"/>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66686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2415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Prediction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TD/TD(</a:t>
                          </a:r>
                          <a14:m>
                            <m:oMath xmlns:m="http://schemas.openxmlformats.org/officeDocument/2006/math">
                              <m:r>
                                <a:rPr lang="en-US" b="0" i="1" smtClean="0">
                                  <a:latin typeface="Cambria Math" panose="02040503050406030204" pitchFamily="18" charset="0"/>
                                </a:rPr>
                                <m:t>𝜆</m:t>
                              </m:r>
                            </m:oMath>
                          </a14:m>
                          <a:r>
                            <a:rPr lang="en-US" dirty="0"/>
                            <a:t>)</a:t>
                          </a:r>
                          <a:r>
                            <a:rPr lang="en-US" baseline="0" dirty="0"/>
                            <a:t> </a:t>
                          </a:r>
                          <a:r>
                            <a:rPr lang="en-US" dirty="0"/>
                            <a:t>(on-policy)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15915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a:t>
                          </a:r>
                          <a:r>
                            <a:rPr lang="en-US" b="0" baseline="0" dirty="0"/>
                            <a:t>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r>
                                <a:rPr lang="en-US" b="0" i="1" baseline="0" smtClean="0">
                                  <a:latin typeface="Cambria Math" panose="02040503050406030204" pitchFamily="18" charset="0"/>
                                </a:rPr>
                                <m:t>𝜋</m:t>
                              </m:r>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r>
                                    <a:rPr lang="en-US" b="0" i="1" baseline="0" smtClean="0">
                                      <a:latin typeface="Cambria Math" panose="02040503050406030204" pitchFamily="18" charset="0"/>
                                    </a:rPr>
                                    <m:t>𝑞</m:t>
                                  </m:r>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r>
                            <a:rPr lang="en-US" dirty="0"/>
                            <a:t> + Greedy Policy Improvement (GPI)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do GPI, since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21265547"/>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compute </a:t>
                          </a:r>
                          <a14:m>
                            <m:oMath xmlns:m="http://schemas.openxmlformats.org/officeDocument/2006/math">
                              <m:sSup>
                                <m:sSupPr>
                                  <m:ctrlPr>
                                    <a:rPr lang="en-US" b="0" i="1" dirty="0" smtClean="0">
                                      <a:solidFill>
                                        <a:schemeClr val="bg2"/>
                                      </a:solidFill>
                                      <a:latin typeface="Cambria Math" panose="02040503050406030204" pitchFamily="18" charset="0"/>
                                    </a:rPr>
                                  </m:ctrlPr>
                                </m:sSupPr>
                                <m:e>
                                  <m:r>
                                    <a:rPr lang="en-US" i="1" dirty="0" smtClean="0">
                                      <a:solidFill>
                                        <a:schemeClr val="bg2"/>
                                      </a:solidFill>
                                      <a:latin typeface="Cambria Math" panose="02040503050406030204" pitchFamily="18" charset="0"/>
                                    </a:rPr>
                                    <m:t>𝑉</m:t>
                                  </m:r>
                                </m:e>
                                <m:sup>
                                  <m:r>
                                    <a:rPr lang="en-US" b="0" i="1" dirty="0" smtClean="0">
                                      <a:solidFill>
                                        <a:schemeClr val="bg2"/>
                                      </a:solidFill>
                                      <a:latin typeface="Cambria Math" panose="02040503050406030204" pitchFamily="18" charset="0"/>
                                    </a:rPr>
                                    <m:t>∗</m:t>
                                  </m:r>
                                </m:sup>
                              </m:sSup>
                              <m:r>
                                <a:rPr lang="en-US" i="1" dirty="0" smtClean="0">
                                  <a:solidFill>
                                    <a:schemeClr val="bg2"/>
                                  </a:solidFill>
                                  <a:latin typeface="Cambria Math" panose="02040503050406030204" pitchFamily="18" charset="0"/>
                                </a:rPr>
                                <m:t>(</m:t>
                              </m:r>
                              <m:r>
                                <a:rPr lang="en-US" i="1" dirty="0" smtClean="0">
                                  <a:solidFill>
                                    <a:schemeClr val="bg2"/>
                                  </a:solidFill>
                                  <a:latin typeface="Cambria Math" panose="02040503050406030204" pitchFamily="18" charset="0"/>
                                </a:rPr>
                                <m:t>𝑠</m:t>
                              </m:r>
                              <m:r>
                                <a:rPr lang="en-US" i="1" dirty="0" smtClean="0">
                                  <a:solidFill>
                                    <a:schemeClr val="bg2"/>
                                  </a:solidFill>
                                  <a:latin typeface="Cambria Math" panose="02040503050406030204" pitchFamily="18" charset="0"/>
                                </a:rPr>
                                <m:t>)</m:t>
                              </m:r>
                            </m:oMath>
                          </a14:m>
                          <a:r>
                            <a:rPr lang="en-US" dirty="0">
                              <a:solidFill>
                                <a:schemeClr val="bg2"/>
                              </a:solidFill>
                            </a:rPr>
                            <a:t>  w. sample-based method due to </a:t>
                          </a:r>
                          <a14:m>
                            <m:oMath xmlns:m="http://schemas.openxmlformats.org/officeDocument/2006/math">
                              <m:limLow>
                                <m:limLowPr>
                                  <m:ctrlPr>
                                    <a:rPr lang="en-US" b="0" i="1" dirty="0" smtClean="0">
                                      <a:solidFill>
                                        <a:schemeClr val="bg2"/>
                                      </a:solidFill>
                                      <a:latin typeface="Cambria Math" panose="02040503050406030204" pitchFamily="18" charset="0"/>
                                    </a:rPr>
                                  </m:ctrlPr>
                                </m:limLowPr>
                                <m:e>
                                  <m:r>
                                    <m:rPr>
                                      <m:sty m:val="p"/>
                                    </m:rPr>
                                    <a:rPr lang="en-US" i="0" dirty="0" smtClean="0">
                                      <a:solidFill>
                                        <a:schemeClr val="bg2"/>
                                      </a:solidFill>
                                      <a:latin typeface="Cambria Math" panose="02040503050406030204" pitchFamily="18" charset="0"/>
                                    </a:rPr>
                                    <m:t>max</m:t>
                                  </m:r>
                                </m:e>
                                <m:lim>
                                  <m:r>
                                    <a:rPr lang="en-US" b="0" i="1" dirty="0" smtClean="0">
                                      <a:solidFill>
                                        <a:schemeClr val="bg2"/>
                                      </a:solidFill>
                                      <a:latin typeface="Cambria Math" panose="02040503050406030204" pitchFamily="18" charset="0"/>
                                    </a:rPr>
                                    <m:t>𝑎</m:t>
                                  </m:r>
                                </m:lim>
                              </m:limLow>
                            </m:oMath>
                          </a14:m>
                          <a:r>
                            <a:rPr lang="en-US" dirty="0">
                              <a:solidFill>
                                <a:schemeClr val="bg2"/>
                              </a:solidFill>
                            </a:rPr>
                            <a:t> in front;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26653353"/>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𝑞</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control, </a:t>
                          </a: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Choice>
        <mc:Fallback xmlns="">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3124048963"/>
                  </p:ext>
                </p:extLst>
              </p:nvPr>
            </p:nvGraphicFramePr>
            <p:xfrm>
              <a:off x="175084" y="1314335"/>
              <a:ext cx="8793832" cy="5398897"/>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7010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40080">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14286" r="-264736" b="-649524"/>
                          </a:stretch>
                        </a:blip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14286" r="-223385" b="-649524"/>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14286" r="-922" b="-649524"/>
                          </a:stretch>
                        </a:blipFill>
                      </a:tcPr>
                    </a:tc>
                    <a:extLst>
                      <a:ext uri="{0D108BD9-81ED-4DB2-BD59-A6C34878D82A}">
                        <a16:rowId xmlns:a16="http://schemas.microsoft.com/office/drawing/2014/main" val="387779496"/>
                      </a:ext>
                    </a:extLst>
                  </a:tr>
                  <a:tr h="132143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03687" r="-264736" b="-214286"/>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03687" r="-223385" b="-214286"/>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03687" r="-922" b="-214286"/>
                          </a:stretch>
                        </a:blipFill>
                      </a:tcPr>
                    </a:tc>
                    <a:extLst>
                      <a:ext uri="{0D108BD9-81ED-4DB2-BD59-A6C34878D82A}">
                        <a16:rowId xmlns:a16="http://schemas.microsoft.com/office/drawing/2014/main" val="2621265547"/>
                      </a:ext>
                    </a:extLst>
                  </a:tr>
                  <a:tr h="1547622">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73333" r="-264736" b="-82353"/>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73333" r="-223385" b="-82353"/>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73333" r="-922" b="-82353"/>
                          </a:stretch>
                        </a:blipFill>
                      </a:tcPr>
                    </a:tc>
                    <a:extLst>
                      <a:ext uri="{0D108BD9-81ED-4DB2-BD59-A6C34878D82A}">
                        <a16:rowId xmlns:a16="http://schemas.microsoft.com/office/drawing/2014/main" val="3826653353"/>
                      </a:ext>
                    </a:extLst>
                  </a:tr>
                  <a:tr h="1188720">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357436" r="-264736" b="-7692"/>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357436" r="-223385" b="-7692"/>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control, </a:t>
                          </a: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Fallback>
      </mc:AlternateContent>
      <p:sp>
        <p:nvSpPr>
          <p:cNvPr id="10" name="Rectangle 9">
            <a:extLst>
              <a:ext uri="{FF2B5EF4-FFF2-40B4-BE49-F238E27FC236}">
                <a16:creationId xmlns:a16="http://schemas.microsoft.com/office/drawing/2014/main" id="{688CD912-5728-4F12-9B72-09DAB32692AB}"/>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
        <p:nvSpPr>
          <p:cNvPr id="3" name="Rectangle 2">
            <a:extLst>
              <a:ext uri="{FF2B5EF4-FFF2-40B4-BE49-F238E27FC236}">
                <a16:creationId xmlns:a16="http://schemas.microsoft.com/office/drawing/2014/main" id="{BC6E01ED-28F7-4942-920A-8A23C5D5A9D2}"/>
              </a:ext>
            </a:extLst>
          </p:cNvPr>
          <p:cNvSpPr/>
          <p:nvPr/>
        </p:nvSpPr>
        <p:spPr bwMode="auto">
          <a:xfrm>
            <a:off x="4572000" y="1314335"/>
            <a:ext cx="1752600" cy="5398896"/>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819843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E4D94-FC79-459B-8C1C-C8A94E657BFA}"/>
              </a:ext>
            </a:extLst>
          </p:cNvPr>
          <p:cNvSpPr>
            <a:spLocks noGrp="1"/>
          </p:cNvSpPr>
          <p:nvPr>
            <p:ph type="title"/>
          </p:nvPr>
        </p:nvSpPr>
        <p:spPr/>
        <p:txBody>
          <a:bodyPr/>
          <a:lstStyle/>
          <a:p>
            <a:r>
              <a:rPr lang="en-US" dirty="0"/>
              <a:t>Known MDP</a:t>
            </a:r>
            <a:endParaRPr lang="en-SE" dirty="0"/>
          </a:p>
        </p:txBody>
      </p:sp>
      <p:sp>
        <p:nvSpPr>
          <p:cNvPr id="3" name="Content Placeholder 2">
            <a:extLst>
              <a:ext uri="{FF2B5EF4-FFF2-40B4-BE49-F238E27FC236}">
                <a16:creationId xmlns:a16="http://schemas.microsoft.com/office/drawing/2014/main" id="{8C6F5F10-57E2-442A-BE7F-4F465C0127E6}"/>
              </a:ext>
            </a:extLst>
          </p:cNvPr>
          <p:cNvSpPr>
            <a:spLocks noGrp="1"/>
          </p:cNvSpPr>
          <p:nvPr>
            <p:ph idx="1"/>
          </p:nvPr>
        </p:nvSpPr>
        <p:spPr>
          <a:xfrm>
            <a:off x="457200" y="1143000"/>
            <a:ext cx="8229600" cy="1752600"/>
          </a:xfrm>
        </p:spPr>
        <p:txBody>
          <a:bodyPr>
            <a:normAutofit fontScale="92500" lnSpcReduction="10000"/>
          </a:bodyPr>
          <a:lstStyle/>
          <a:p>
            <a:r>
              <a:rPr lang="en-US" dirty="0"/>
              <a:t>In this lecture, we assume known MDP, and use dynamic programming to solve Bellman Equations and find the optimal policy (no learning here).</a:t>
            </a:r>
          </a:p>
        </p:txBody>
      </p:sp>
      <p:sp>
        <p:nvSpPr>
          <p:cNvPr id="4" name="Slide Number Placeholder 3">
            <a:extLst>
              <a:ext uri="{FF2B5EF4-FFF2-40B4-BE49-F238E27FC236}">
                <a16:creationId xmlns:a16="http://schemas.microsoft.com/office/drawing/2014/main" id="{201C7223-D636-47B5-9984-B1BCFBDAE1C8}"/>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5" name="Picture 4">
            <a:extLst>
              <a:ext uri="{FF2B5EF4-FFF2-40B4-BE49-F238E27FC236}">
                <a16:creationId xmlns:a16="http://schemas.microsoft.com/office/drawing/2014/main" id="{BCB3FEE3-4B6A-4962-BF1C-C2DB2E224EAC}"/>
              </a:ext>
            </a:extLst>
          </p:cNvPr>
          <p:cNvPicPr>
            <a:picLocks noChangeAspect="1"/>
          </p:cNvPicPr>
          <p:nvPr/>
        </p:nvPicPr>
        <p:blipFill>
          <a:blip r:embed="rId3"/>
          <a:stretch>
            <a:fillRect/>
          </a:stretch>
        </p:blipFill>
        <p:spPr>
          <a:xfrm>
            <a:off x="1876166" y="2813708"/>
            <a:ext cx="5391668" cy="3960802"/>
          </a:xfrm>
          <a:prstGeom prst="rect">
            <a:avLst/>
          </a:prstGeom>
        </p:spPr>
      </p:pic>
      <p:sp>
        <p:nvSpPr>
          <p:cNvPr id="6" name="Rectangle 5">
            <a:extLst>
              <a:ext uri="{FF2B5EF4-FFF2-40B4-BE49-F238E27FC236}">
                <a16:creationId xmlns:a16="http://schemas.microsoft.com/office/drawing/2014/main" id="{36E67AAD-C9D2-47AD-8F28-D93588B4678A}"/>
              </a:ext>
            </a:extLst>
          </p:cNvPr>
          <p:cNvSpPr/>
          <p:nvPr/>
        </p:nvSpPr>
        <p:spPr bwMode="auto">
          <a:xfrm>
            <a:off x="5715000" y="3070390"/>
            <a:ext cx="838200"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known</a:t>
            </a:r>
            <a:endParaRPr kumimoji="0" lang="en-SE" sz="1600" b="0" i="0" u="none" strike="noStrike" cap="none" normalizeH="0" baseline="0" dirty="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95E7DF94-1377-42BF-A550-1E26B7A6023E}"/>
              </a:ext>
            </a:extLst>
          </p:cNvPr>
          <p:cNvSpPr/>
          <p:nvPr/>
        </p:nvSpPr>
        <p:spPr bwMode="auto">
          <a:xfrm>
            <a:off x="3429000" y="3505200"/>
            <a:ext cx="838200"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known</a:t>
            </a:r>
            <a:endParaRPr kumimoji="0" lang="en-SE" sz="1600" b="0" i="0" u="none" strike="noStrike" cap="none" normalizeH="0" baseline="0" dirty="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DE9927B2-5AF2-48D2-BD5C-7940A8566EF4}"/>
              </a:ext>
            </a:extLst>
          </p:cNvPr>
          <p:cNvSpPr/>
          <p:nvPr/>
        </p:nvSpPr>
        <p:spPr bwMode="auto">
          <a:xfrm>
            <a:off x="3200400" y="6484791"/>
            <a:ext cx="1728917"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want to optimize</a:t>
            </a:r>
            <a:endParaRPr kumimoji="0" lang="en-SE" sz="16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862550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AD63-E583-467F-A541-6B5FB580C4BA}"/>
              </a:ext>
            </a:extLst>
          </p:cNvPr>
          <p:cNvSpPr>
            <a:spLocks noGrp="1"/>
          </p:cNvSpPr>
          <p:nvPr>
            <p:ph type="title"/>
          </p:nvPr>
        </p:nvSpPr>
        <p:spPr>
          <a:xfrm>
            <a:off x="1066800" y="274638"/>
            <a:ext cx="8229600" cy="868362"/>
          </a:xfrm>
        </p:spPr>
        <p:txBody>
          <a:bodyPr/>
          <a:lstStyle/>
          <a:p>
            <a:r>
              <a:rPr lang="en-US" dirty="0"/>
              <a:t>Bellman Expectation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B99C71-7D67-4880-A5D5-CD55AF48D874}"/>
                  </a:ext>
                </a:extLst>
              </p:cNvPr>
              <p:cNvSpPr>
                <a:spLocks noGrp="1"/>
              </p:cNvSpPr>
              <p:nvPr>
                <p:ph idx="1"/>
              </p:nvPr>
            </p:nvSpPr>
            <p:spPr>
              <a:xfrm>
                <a:off x="381000" y="1295400"/>
                <a:ext cx="8382000" cy="5105400"/>
              </a:xfrm>
            </p:spPr>
            <p:txBody>
              <a:bodyPr>
                <a:normAutofit fontScale="77500" lnSpcReduction="20000"/>
              </a:bodyPr>
              <a:lstStyle/>
              <a:p>
                <a:r>
                  <a:rPr lang="en-US" dirty="0"/>
                  <a:t>Bellman Expectation Equation for </a:t>
                </a:r>
                <a:r>
                  <a:rPr lang="en-US" dirty="0">
                    <a:solidFill>
                      <a:schemeClr val="tx1"/>
                    </a:solidFill>
                  </a:rPr>
                  <a:t>State Value Function:</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e>
                          <m:e>
                            <m:r>
                              <a:rPr lang="en-US" i="1">
                                <a:solidFill>
                                  <a:srgbClr val="C00000"/>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a:t>
                </a:r>
              </a:p>
              <a:p>
                <a:r>
                  <a:rPr lang="en-US" dirty="0"/>
                  <a:t>Bellman Expectation Equation for </a:t>
                </a:r>
                <a:r>
                  <a:rPr lang="en-US" dirty="0">
                    <a:solidFill>
                      <a:schemeClr val="tx1"/>
                    </a:solidFill>
                  </a:rPr>
                  <a:t>Action Value Function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e>
                              <m:e>
                                <m:r>
                                  <a:rPr lang="en-US" i="1">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e>
                            </m:d>
                          </m:e>
                        </m:nary>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i="1">
                        <a:solidFill>
                          <a:schemeClr val="tx1"/>
                        </a:solidFill>
                        <a:latin typeface="Cambria Math" panose="02040503050406030204" pitchFamily="18" charset="0"/>
                      </a:rPr>
                      <m:t>𝑠</m:t>
                    </m:r>
                  </m:oMath>
                </a14:m>
                <a:r>
                  <a:rPr lang="en-US" dirty="0">
                    <a:solidFill>
                      <a:schemeClr val="tx1"/>
                    </a:solidFill>
                  </a:rPr>
                  <a:t>, taking action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and thereafter following policy </a:t>
                </a:r>
                <a14:m>
                  <m:oMath xmlns:m="http://schemas.openxmlformats.org/officeDocument/2006/math">
                    <m:r>
                      <a:rPr lang="en-US" i="1">
                        <a:solidFill>
                          <a:schemeClr val="tx1"/>
                        </a:solidFill>
                        <a:latin typeface="Cambria Math" panose="02040503050406030204" pitchFamily="18" charset="0"/>
                      </a:rPr>
                      <m:t>𝜋</m:t>
                    </m:r>
                  </m:oMath>
                </a14:m>
                <a:r>
                  <a:rPr lang="en-US" dirty="0">
                    <a:solidFill>
                      <a:schemeClr val="tx1"/>
                    </a:solidFill>
                  </a:rPr>
                  <a:t>.</a:t>
                </a:r>
              </a:p>
              <a:p>
                <a:r>
                  <a:rPr lang="en-US" dirty="0">
                    <a:solidFill>
                      <a:schemeClr val="tx1"/>
                    </a:solidFill>
                  </a:rPr>
                  <a:t>Relating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oMath>
                </a14:m>
                <a:r>
                  <a:rPr lang="en-US" dirty="0">
                    <a:solidFill>
                      <a:schemeClr val="tx1"/>
                    </a:solidFill>
                  </a:rPr>
                  <a:t> and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r>
                  <a:rPr lang="en-US" dirty="0">
                    <a:solidFill>
                      <a:schemeClr val="tx1"/>
                    </a:solidFill>
                  </a:rPr>
                  <a:t>:</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d>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1B99C71-7D67-4880-A5D5-CD55AF48D874}"/>
                  </a:ext>
                </a:extLst>
              </p:cNvPr>
              <p:cNvSpPr>
                <a:spLocks noGrp="1" noRot="1" noChangeAspect="1" noMove="1" noResize="1" noEditPoints="1" noAdjustHandles="1" noChangeArrowheads="1" noChangeShapeType="1" noTextEdit="1"/>
              </p:cNvSpPr>
              <p:nvPr>
                <p:ph idx="1"/>
              </p:nvPr>
            </p:nvSpPr>
            <p:spPr>
              <a:xfrm>
                <a:off x="381000" y="1295400"/>
                <a:ext cx="8382000" cy="5105400"/>
              </a:xfrm>
              <a:blipFill>
                <a:blip r:embed="rId3"/>
                <a:stretch>
                  <a:fillRect l="-1164" t="-4182" r="-364" b="-1397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4D66A3-0BBC-44EE-9742-4F6CC4B38F62}"/>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sp>
        <p:nvSpPr>
          <p:cNvPr id="8" name="Rectangle 7">
            <a:extLst>
              <a:ext uri="{FF2B5EF4-FFF2-40B4-BE49-F238E27FC236}">
                <a16:creationId xmlns:a16="http://schemas.microsoft.com/office/drawing/2014/main" id="{541D45F3-619E-4BED-A516-1D0BD5C74692}"/>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713396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AD63-E583-467F-A541-6B5FB580C4BA}"/>
              </a:ext>
            </a:extLst>
          </p:cNvPr>
          <p:cNvSpPr>
            <a:spLocks noGrp="1"/>
          </p:cNvSpPr>
          <p:nvPr>
            <p:ph type="title"/>
          </p:nvPr>
        </p:nvSpPr>
        <p:spPr>
          <a:xfrm>
            <a:off x="838200" y="274638"/>
            <a:ext cx="8229600" cy="868362"/>
          </a:xfrm>
        </p:spPr>
        <p:txBody>
          <a:bodyPr/>
          <a:lstStyle/>
          <a:p>
            <a:r>
              <a:rPr lang="en-US" dirty="0"/>
              <a:t>Bellman Optimality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B99C71-7D67-4880-A5D5-CD55AF48D874}"/>
                  </a:ext>
                </a:extLst>
              </p:cNvPr>
              <p:cNvSpPr>
                <a:spLocks noGrp="1"/>
              </p:cNvSpPr>
              <p:nvPr>
                <p:ph idx="1"/>
              </p:nvPr>
            </p:nvSpPr>
            <p:spPr>
              <a:xfrm>
                <a:off x="457200" y="1295400"/>
                <a:ext cx="8229600" cy="3886200"/>
              </a:xfrm>
            </p:spPr>
            <p:txBody>
              <a:bodyPr>
                <a:normAutofit fontScale="55000" lnSpcReduction="20000"/>
              </a:bodyPr>
              <a:lstStyle/>
              <a:p>
                <a:r>
                  <a:rPr lang="en-US" dirty="0"/>
                  <a:t>Bellman Optimality Equation for </a:t>
                </a:r>
                <a:r>
                  <a:rPr lang="en-US" dirty="0">
                    <a:solidFill>
                      <a:schemeClr val="tx1"/>
                    </a:solidFill>
                  </a:rPr>
                  <a:t>Optimal State Value Function:</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smtClean="0">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smtClean="0">
                                <a:latin typeface="Cambria Math" panose="02040503050406030204" pitchFamily="18" charset="0"/>
                              </a:rPr>
                              <m:t>𝑣</m:t>
                            </m:r>
                          </m:e>
                          <m:sub>
                            <m:r>
                              <a:rPr lang="en-US" i="1">
                                <a:latin typeface="Cambria Math" panose="02040503050406030204" pitchFamily="18" charset="0"/>
                              </a:rPr>
                              <m:t>∗</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func>
                  </m:oMath>
                </a14:m>
                <a:endParaRPr lang="en-US" dirty="0">
                  <a:solidFill>
                    <a:schemeClr val="tx1"/>
                  </a:solidFill>
                </a:endParaRPr>
              </a:p>
              <a:p>
                <a:pPr lvl="1"/>
                <a:r>
                  <a:rPr lang="en-US" dirty="0">
                    <a:solidFill>
                      <a:schemeClr val="tx1"/>
                    </a:solidFill>
                  </a:rPr>
                  <a:t>Max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the greedy policy </a:t>
                </a:r>
                <a14:m>
                  <m:oMath xmlns:m="http://schemas.openxmlformats.org/officeDocument/2006/math">
                    <m:r>
                      <a:rPr lang="en-US" b="0" i="1" smtClean="0">
                        <a:solidFill>
                          <a:schemeClr val="tx1"/>
                        </a:solidFill>
                        <a:latin typeface="Cambria Math" panose="02040503050406030204" pitchFamily="18" charset="0"/>
                      </a:rPr>
                      <m:t>𝜋</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func>
                  </m:oMath>
                </a14:m>
                <a:endParaRPr lang="en-US" dirty="0">
                  <a:solidFill>
                    <a:schemeClr val="tx1"/>
                  </a:solidFill>
                </a:endParaRPr>
              </a:p>
              <a:p>
                <a:r>
                  <a:rPr lang="en-US" dirty="0">
                    <a:solidFill>
                      <a:schemeClr val="tx1"/>
                    </a:solidFill>
                  </a:rPr>
                  <a:t>Bellman Optimality Equation for Optimal Action Value Function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limLow>
                          <m:limLowPr>
                            <m:ctrlPr>
                              <a:rPr lang="en-US" i="1" smtClean="0">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lim>
                        </m:limLow>
                        <m:r>
                          <a:rPr lang="en-US" b="0" i="1" smtClean="0">
                            <a:latin typeface="Cambria Math" panose="02040503050406030204" pitchFamily="18" charset="0"/>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Max value starting from state </a:t>
                </a:r>
                <a14:m>
                  <m:oMath xmlns:m="http://schemas.openxmlformats.org/officeDocument/2006/math">
                    <m:r>
                      <a:rPr lang="en-US" i="1">
                        <a:solidFill>
                          <a:schemeClr val="tx1"/>
                        </a:solidFill>
                        <a:latin typeface="Cambria Math" panose="02040503050406030204" pitchFamily="18" charset="0"/>
                      </a:rPr>
                      <m:t>𝑠</m:t>
                    </m:r>
                  </m:oMath>
                </a14:m>
                <a:r>
                  <a:rPr lang="en-US" dirty="0">
                    <a:solidFill>
                      <a:schemeClr val="tx1"/>
                    </a:solidFill>
                  </a:rPr>
                  <a:t>, taking action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and thereafter following </a:t>
                </a:r>
                <a:r>
                  <a:rPr lang="en-US" dirty="0"/>
                  <a:t>the greedy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func>
                  </m:oMath>
                </a14:m>
                <a:endParaRPr lang="en-US" dirty="0">
                  <a:solidFill>
                    <a:schemeClr val="tx1"/>
                  </a:solidFill>
                </a:endParaRPr>
              </a:p>
              <a:p>
                <a:r>
                  <a:rPr lang="en-US" dirty="0">
                    <a:solidFill>
                      <a:schemeClr val="tx1"/>
                    </a:solidFill>
                  </a:rPr>
                  <a:t>Relating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oMath>
                </a14:m>
                <a:r>
                  <a:rPr lang="en-US" dirty="0">
                    <a:solidFill>
                      <a:schemeClr val="tx1"/>
                    </a:solidFill>
                  </a:rPr>
                  <a:t> and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r>
                  <a:rPr lang="en-US" dirty="0">
                    <a:solidFill>
                      <a:schemeClr val="tx1"/>
                    </a:solidFill>
                  </a:rPr>
                  <a:t>:</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d>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1B99C71-7D67-4880-A5D5-CD55AF48D874}"/>
                  </a:ext>
                </a:extLst>
              </p:cNvPr>
              <p:cNvSpPr>
                <a:spLocks noGrp="1" noRot="1" noChangeAspect="1" noMove="1" noResize="1" noEditPoints="1" noAdjustHandles="1" noChangeArrowheads="1" noChangeShapeType="1" noTextEdit="1"/>
              </p:cNvSpPr>
              <p:nvPr>
                <p:ph idx="1"/>
              </p:nvPr>
            </p:nvSpPr>
            <p:spPr>
              <a:xfrm>
                <a:off x="457200" y="1295400"/>
                <a:ext cx="8229600" cy="3886200"/>
              </a:xfrm>
              <a:blipFill>
                <a:blip r:embed="rId3"/>
                <a:stretch>
                  <a:fillRect l="-519" t="-5181" b="-266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4D66A3-0BBC-44EE-9742-4F6CC4B38F62}"/>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7" name="Picture 6">
            <a:extLst>
              <a:ext uri="{FF2B5EF4-FFF2-40B4-BE49-F238E27FC236}">
                <a16:creationId xmlns:a16="http://schemas.microsoft.com/office/drawing/2014/main" id="{E1DE19F7-06E5-491E-9ECF-3E93291D75C3}"/>
              </a:ext>
            </a:extLst>
          </p:cNvPr>
          <p:cNvPicPr>
            <a:picLocks noChangeAspect="1"/>
          </p:cNvPicPr>
          <p:nvPr/>
        </p:nvPicPr>
        <p:blipFill>
          <a:blip r:embed="rId4"/>
          <a:stretch>
            <a:fillRect/>
          </a:stretch>
        </p:blipFill>
        <p:spPr>
          <a:xfrm>
            <a:off x="0" y="4977281"/>
            <a:ext cx="5422539" cy="1818250"/>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B324E209-3F12-4F1B-8C99-1D297CD25639}"/>
                  </a:ext>
                </a:extLst>
              </p:cNvPr>
              <p:cNvSpPr txBox="1">
                <a:spLocks/>
              </p:cNvSpPr>
              <p:nvPr/>
            </p:nvSpPr>
            <p:spPr bwMode="auto">
              <a:xfrm>
                <a:off x="5422538" y="5029200"/>
                <a:ext cx="3873862" cy="1897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dirty="0"/>
                  <a:t>Notations in left fig: </a:t>
                </a:r>
              </a:p>
              <a:p>
                <a14:m>
                  <m:oMath xmlns:m="http://schemas.openxmlformats.org/officeDocument/2006/math">
                    <m:nary>
                      <m:naryPr>
                        <m:chr m:val="∑"/>
                        <m:supHide m:val="on"/>
                        <m:ctrlPr>
                          <a:rPr lang="en-US" sz="2000" i="1">
                            <a:latin typeface="Cambria Math" panose="02040503050406030204" pitchFamily="18" charset="0"/>
                          </a:rPr>
                        </m:ctrlPr>
                      </m:naryPr>
                      <m:sub>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e>
                    </m:nary>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m:t>
                    </m:r>
                  </m:oMath>
                </a14:m>
                <a:endParaRPr lang="en-US" sz="2000" b="0" i="1" dirty="0">
                  <a:latin typeface="Cambria Math" panose="02040503050406030204" pitchFamily="18" charset="0"/>
                </a:endParaRPr>
              </a:p>
              <a:p>
                <a14:m>
                  <m:oMath xmlns:m="http://schemas.openxmlformats.org/officeDocument/2006/math">
                    <m:r>
                      <a:rPr lang="en-US" sz="2000" b="0" i="1" smtClean="0">
                        <a:latin typeface="Cambria Math" panose="02040503050406030204" pitchFamily="18" charset="0"/>
                      </a:rPr>
                      <m:t>𝑅</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𝑇</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nary>
                    <m:r>
                      <a:rPr lang="en-US" sz="2000" b="0" i="1" smtClean="0">
                        <a:latin typeface="Cambria Math" panose="02040503050406030204" pitchFamily="18" charset="0"/>
                      </a:rPr>
                      <m:t>𝑟</m:t>
                    </m:r>
                  </m:oMath>
                </a14:m>
                <a:endParaRPr lang="en-SE" sz="2000" kern="0" dirty="0"/>
              </a:p>
            </p:txBody>
          </p:sp>
        </mc:Choice>
        <mc:Fallback xmlns="">
          <p:sp>
            <p:nvSpPr>
              <p:cNvPr id="8" name="Content Placeholder 2">
                <a:extLst>
                  <a:ext uri="{FF2B5EF4-FFF2-40B4-BE49-F238E27FC236}">
                    <a16:creationId xmlns:a16="http://schemas.microsoft.com/office/drawing/2014/main" id="{B324E209-3F12-4F1B-8C99-1D297CD25639}"/>
                  </a:ext>
                </a:extLst>
              </p:cNvPr>
              <p:cNvSpPr txBox="1">
                <a:spLocks noRot="1" noChangeAspect="1" noMove="1" noResize="1" noEditPoints="1" noAdjustHandles="1" noChangeArrowheads="1" noChangeShapeType="1" noTextEdit="1"/>
              </p:cNvSpPr>
              <p:nvPr/>
            </p:nvSpPr>
            <p:spPr bwMode="auto">
              <a:xfrm>
                <a:off x="5422538" y="5029200"/>
                <a:ext cx="3873862" cy="1897710"/>
              </a:xfrm>
              <a:prstGeom prst="rect">
                <a:avLst/>
              </a:prstGeom>
              <a:blipFill>
                <a:blip r:embed="rId5"/>
                <a:stretch>
                  <a:fillRect l="-1575" t="-6431" b="-17363"/>
                </a:stretch>
              </a:blipFill>
              <a:ln w="9525">
                <a:noFill/>
                <a:miter lim="800000"/>
                <a:headEnd/>
                <a:tailEnd/>
              </a:ln>
            </p:spPr>
            <p:txBody>
              <a:bodyPr/>
              <a:lstStyle/>
              <a:p>
                <a:r>
                  <a:rPr lang="en-SE">
                    <a:noFill/>
                  </a:rPr>
                  <a:t> </a:t>
                </a:r>
              </a:p>
            </p:txBody>
          </p:sp>
        </mc:Fallback>
      </mc:AlternateContent>
      <p:sp>
        <p:nvSpPr>
          <p:cNvPr id="10" name="Rectangle 9">
            <a:extLst>
              <a:ext uri="{FF2B5EF4-FFF2-40B4-BE49-F238E27FC236}">
                <a16:creationId xmlns:a16="http://schemas.microsoft.com/office/drawing/2014/main" id="{DB025544-2128-4BC4-9C25-79F1A0D8ACE1}"/>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369738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2CE0D-6E84-4119-B96A-66477D7FD572}"/>
              </a:ext>
            </a:extLst>
          </p:cNvPr>
          <p:cNvSpPr>
            <a:spLocks noGrp="1"/>
          </p:cNvSpPr>
          <p:nvPr>
            <p:ph type="title"/>
          </p:nvPr>
        </p:nvSpPr>
        <p:spPr/>
        <p:txBody>
          <a:bodyPr/>
          <a:lstStyle/>
          <a:p>
            <a:r>
              <a:rPr lang="en-US" dirty="0"/>
              <a:t>Reinforcement Learning (RL)</a:t>
            </a:r>
            <a:endParaRPr lang="en-SE" dirty="0"/>
          </a:p>
        </p:txBody>
      </p:sp>
      <p:sp>
        <p:nvSpPr>
          <p:cNvPr id="3" name="Content Placeholder 2">
            <a:extLst>
              <a:ext uri="{FF2B5EF4-FFF2-40B4-BE49-F238E27FC236}">
                <a16:creationId xmlns:a16="http://schemas.microsoft.com/office/drawing/2014/main" id="{0A10FDC6-3779-402E-A23A-D8B0A7301F95}"/>
              </a:ext>
            </a:extLst>
          </p:cNvPr>
          <p:cNvSpPr>
            <a:spLocks noGrp="1"/>
          </p:cNvSpPr>
          <p:nvPr>
            <p:ph idx="1"/>
          </p:nvPr>
        </p:nvSpPr>
        <p:spPr>
          <a:xfrm>
            <a:off x="457200" y="1295399"/>
            <a:ext cx="8382000" cy="3151934"/>
          </a:xfrm>
        </p:spPr>
        <p:txBody>
          <a:bodyPr>
            <a:normAutofit/>
          </a:bodyPr>
          <a:lstStyle/>
          <a:p>
            <a:r>
              <a:rPr lang="en-US" dirty="0"/>
              <a:t>The RL problem: find the optimal policy given the reward function.</a:t>
            </a:r>
          </a:p>
          <a:p>
            <a:pPr lvl="1"/>
            <a:r>
              <a:rPr lang="en-US" dirty="0"/>
              <a:t>Sometimes loss function is used, defined as negative of reward function, so minimizing loss is equivalent to maximizing reward.</a:t>
            </a:r>
          </a:p>
        </p:txBody>
      </p:sp>
      <p:sp>
        <p:nvSpPr>
          <p:cNvPr id="4" name="Slide Number Placeholder 3">
            <a:extLst>
              <a:ext uri="{FF2B5EF4-FFF2-40B4-BE49-F238E27FC236}">
                <a16:creationId xmlns:a16="http://schemas.microsoft.com/office/drawing/2014/main" id="{B4D83823-CACC-465B-A796-51C7E08B514B}"/>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DBB5514F-088F-4174-BA00-0FC468EBD3F1}"/>
                  </a:ext>
                </a:extLst>
              </p:cNvPr>
              <p:cNvSpPr txBox="1">
                <a:spLocks/>
              </p:cNvSpPr>
              <p:nvPr/>
            </p:nvSpPr>
            <p:spPr>
              <a:xfrm>
                <a:off x="3276600" y="4020044"/>
                <a:ext cx="2232248" cy="575348"/>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Courier New"/>
                  <a:buChar char="o"/>
                  <a:defRPr sz="2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Wingdings" charset="2"/>
                  <a:buChar char="§"/>
                  <a:defRPr sz="2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SzPct val="80000"/>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𝑝</m:t>
                          </m:r>
                          <m:r>
                            <a:rPr lang="en-US" altLang="zh-CN" sz="2000" i="1" smtClean="0">
                              <a:latin typeface="Cambria Math" panose="02040503050406030204" pitchFamily="18" charset="0"/>
                            </a:rPr>
                            <m:t>(</m:t>
                          </m:r>
                          <m:r>
                            <a:rPr lang="en-US" altLang="zh-CN" sz="2000" i="1" smtClean="0">
                              <a:latin typeface="Cambria Math" panose="02040503050406030204" pitchFamily="18" charset="0"/>
                            </a:rPr>
                            <m:t>𝑠</m:t>
                          </m:r>
                        </m:e>
                        <m:sub>
                          <m:r>
                            <a:rPr lang="en-US" altLang="zh-CN" sz="2000" i="1" smtClean="0">
                              <a:latin typeface="Cambria Math" panose="02040503050406030204" pitchFamily="18" charset="0"/>
                            </a:rPr>
                            <m:t>𝑡</m:t>
                          </m:r>
                          <m:r>
                            <a:rPr lang="en-US" altLang="zh-CN" sz="2000" i="1" smtClean="0">
                              <a:latin typeface="Cambria Math" panose="02040503050406030204" pitchFamily="18" charset="0"/>
                            </a:rPr>
                            <m:t>+1</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𝑠</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𝑎</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oMath>
                  </m:oMathPara>
                </a14:m>
                <a:endParaRPr lang="zh-CN" altLang="en-US" sz="2000" dirty="0"/>
              </a:p>
            </p:txBody>
          </p:sp>
        </mc:Choice>
        <mc:Fallback xmlns="">
          <p:sp>
            <p:nvSpPr>
              <p:cNvPr id="13" name="内容占位符 2">
                <a:extLst>
                  <a:ext uri="{FF2B5EF4-FFF2-40B4-BE49-F238E27FC236}">
                    <a16:creationId xmlns:a16="http://schemas.microsoft.com/office/drawing/2014/main" id="{DBB5514F-088F-4174-BA00-0FC468EBD3F1}"/>
                  </a:ext>
                </a:extLst>
              </p:cNvPr>
              <p:cNvSpPr txBox="1">
                <a:spLocks noRot="1" noChangeAspect="1" noMove="1" noResize="1" noEditPoints="1" noAdjustHandles="1" noChangeArrowheads="1" noChangeShapeType="1" noTextEdit="1"/>
              </p:cNvSpPr>
              <p:nvPr/>
            </p:nvSpPr>
            <p:spPr>
              <a:xfrm>
                <a:off x="3276600" y="4020044"/>
                <a:ext cx="2232248" cy="575348"/>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955E9A0-2EF5-4310-9298-9C91A3AA5B78}"/>
                  </a:ext>
                </a:extLst>
              </p:cNvPr>
              <p:cNvSpPr txBox="1"/>
              <p:nvPr/>
            </p:nvSpPr>
            <p:spPr>
              <a:xfrm>
                <a:off x="880755" y="5659058"/>
                <a:ext cx="7440744" cy="741742"/>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t>Goal: learn 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that maximizes cumulative reward </a:t>
                </a:r>
                <a14:m>
                  <m:oMath xmlns:m="http://schemas.openxmlformats.org/officeDocument/2006/math">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𝜋</m:t>
                            </m:r>
                          </m:lim>
                        </m:limLow>
                      </m:fName>
                      <m:e>
                        <m:r>
                          <a:rPr lang="en-US" altLang="zh-CN" b="0" i="1" smtClean="0">
                            <a:latin typeface="Cambria Math" panose="02040503050406030204" pitchFamily="18" charset="0"/>
                          </a:rPr>
                          <m:t>𝐸</m:t>
                        </m:r>
                        <m:r>
                          <a:rPr lang="en-US" altLang="zh-CN" b="0" i="1" smtClean="0">
                            <a:latin typeface="Cambria Math" panose="02040503050406030204" pitchFamily="18" charset="0"/>
                          </a:rPr>
                          <m:t>(</m:t>
                        </m:r>
                        <m:nary>
                          <m:naryPr>
                            <m:chr m:val="∑"/>
                            <m:ctrlPr>
                              <a:rPr lang="en-SE"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𝑡</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𝑇</m:t>
                            </m:r>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𝛾</m:t>
                                </m:r>
                              </m:e>
                              <m:sup>
                                <m:r>
                                  <a:rPr lang="en-US" altLang="zh-CN" b="0" i="1" smtClean="0">
                                    <a:latin typeface="Cambria Math" panose="02040503050406030204" pitchFamily="18" charset="0"/>
                                  </a:rPr>
                                  <m:t>𝑡</m:t>
                                </m:r>
                              </m:sup>
                            </m:sSup>
                            <m:r>
                              <a:rPr lang="en-US" altLang="zh-CN" b="0" i="1" smtClean="0">
                                <a:latin typeface="Cambria Math" panose="02040503050406030204" pitchFamily="18" charset="0"/>
                              </a:rPr>
                              <m:t>𝑟</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e>
                        </m:nary>
                        <m:r>
                          <a:rPr lang="en-US" altLang="zh-CN" b="0" i="1" smtClean="0">
                            <a:latin typeface="Cambria Math" panose="02040503050406030204" pitchFamily="18" charset="0"/>
                          </a:rPr>
                          <m:t>)  </m:t>
                        </m:r>
                      </m:e>
                    </m:func>
                  </m:oMath>
                </a14:m>
                <a:endParaRPr lang="en-US" dirty="0"/>
              </a:p>
            </p:txBody>
          </p:sp>
        </mc:Choice>
        <mc:Fallback xmlns="">
          <p:sp>
            <p:nvSpPr>
              <p:cNvPr id="14" name="TextBox 13">
                <a:extLst>
                  <a:ext uri="{FF2B5EF4-FFF2-40B4-BE49-F238E27FC236}">
                    <a16:creationId xmlns:a16="http://schemas.microsoft.com/office/drawing/2014/main" id="{9955E9A0-2EF5-4310-9298-9C91A3AA5B78}"/>
                  </a:ext>
                </a:extLst>
              </p:cNvPr>
              <p:cNvSpPr txBox="1">
                <a:spLocks noRot="1" noChangeAspect="1" noMove="1" noResize="1" noEditPoints="1" noAdjustHandles="1" noChangeArrowheads="1" noChangeShapeType="1" noTextEdit="1"/>
              </p:cNvSpPr>
              <p:nvPr/>
            </p:nvSpPr>
            <p:spPr>
              <a:xfrm>
                <a:off x="880755" y="5659058"/>
                <a:ext cx="7440744" cy="741742"/>
              </a:xfrm>
              <a:prstGeom prst="rect">
                <a:avLst/>
              </a:prstGeom>
              <a:blipFill>
                <a:blip r:embed="rId4"/>
                <a:stretch>
                  <a:fillRect l="-655" t="-21311" b="-80328"/>
                </a:stretch>
              </a:blipFill>
              <a:ln>
                <a:no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D69C449-82FF-4C40-824D-633AFF1A4DE4}"/>
                  </a:ext>
                </a:extLst>
              </p:cNvPr>
              <p:cNvSpPr txBox="1"/>
              <p:nvPr/>
            </p:nvSpPr>
            <p:spPr>
              <a:xfrm>
                <a:off x="5405265" y="4708268"/>
                <a:ext cx="1953865" cy="707886"/>
              </a:xfrm>
              <a:prstGeom prst="rect">
                <a:avLst/>
              </a:prstGeom>
              <a:noFill/>
            </p:spPr>
            <p:txBody>
              <a:bodyPr wrap="square" rtlCol="0">
                <a:spAutoFit/>
              </a:bodyPr>
              <a:lstStyle/>
              <a:p>
                <a:r>
                  <a:rPr lang="en-US" sz="2000" dirty="0"/>
                  <a:t>Observation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𝑠</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oMath>
                </a14:m>
                <a:r>
                  <a:rPr lang="en-US" sz="2000" dirty="0"/>
                  <a:t>; Reward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𝑟</m:t>
                        </m:r>
                      </m:e>
                      <m:sub>
                        <m:r>
                          <a:rPr lang="en-US" altLang="zh-CN" sz="2000" i="1">
                            <a:latin typeface="Cambria Math" panose="02040503050406030204" pitchFamily="18" charset="0"/>
                          </a:rPr>
                          <m:t>𝑡</m:t>
                        </m:r>
                      </m:sub>
                    </m:sSub>
                  </m:oMath>
                </a14:m>
                <a:endParaRPr lang="en-US" sz="2000" dirty="0"/>
              </a:p>
            </p:txBody>
          </p:sp>
        </mc:Choice>
        <mc:Fallback xmlns="">
          <p:sp>
            <p:nvSpPr>
              <p:cNvPr id="15" name="TextBox 14">
                <a:extLst>
                  <a:ext uri="{FF2B5EF4-FFF2-40B4-BE49-F238E27FC236}">
                    <a16:creationId xmlns:a16="http://schemas.microsoft.com/office/drawing/2014/main" id="{1D69C449-82FF-4C40-824D-633AFF1A4DE4}"/>
                  </a:ext>
                </a:extLst>
              </p:cNvPr>
              <p:cNvSpPr txBox="1">
                <a:spLocks noRot="1" noChangeAspect="1" noMove="1" noResize="1" noEditPoints="1" noAdjustHandles="1" noChangeArrowheads="1" noChangeShapeType="1" noTextEdit="1"/>
              </p:cNvSpPr>
              <p:nvPr/>
            </p:nvSpPr>
            <p:spPr>
              <a:xfrm>
                <a:off x="5405265" y="4708268"/>
                <a:ext cx="1953865" cy="707886"/>
              </a:xfrm>
              <a:prstGeom prst="rect">
                <a:avLst/>
              </a:prstGeom>
              <a:blipFill>
                <a:blip r:embed="rId5"/>
                <a:stretch>
                  <a:fillRect l="-3438" t="-3448" b="-15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880CA4-CE61-48CB-BE8E-673C6B822198}"/>
                  </a:ext>
                </a:extLst>
              </p:cNvPr>
              <p:cNvSpPr txBox="1"/>
              <p:nvPr/>
            </p:nvSpPr>
            <p:spPr>
              <a:xfrm>
                <a:off x="2544664" y="4839766"/>
                <a:ext cx="1005452" cy="707886"/>
              </a:xfrm>
              <a:prstGeom prst="rect">
                <a:avLst/>
              </a:prstGeom>
              <a:noFill/>
            </p:spPr>
            <p:txBody>
              <a:bodyPr wrap="square" rtlCol="0">
                <a:spAutoFit/>
              </a:bodyPr>
              <a:lstStyle/>
              <a:p>
                <a:r>
                  <a:rPr lang="en-US" sz="2000" dirty="0"/>
                  <a:t>Action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𝑡</m:t>
                        </m:r>
                      </m:sub>
                    </m:sSub>
                  </m:oMath>
                </a14:m>
                <a:r>
                  <a:rPr lang="en-US" sz="2000" dirty="0"/>
                  <a:t> </a:t>
                </a:r>
              </a:p>
            </p:txBody>
          </p:sp>
        </mc:Choice>
        <mc:Fallback xmlns="">
          <p:sp>
            <p:nvSpPr>
              <p:cNvPr id="16" name="TextBox 15">
                <a:extLst>
                  <a:ext uri="{FF2B5EF4-FFF2-40B4-BE49-F238E27FC236}">
                    <a16:creationId xmlns:a16="http://schemas.microsoft.com/office/drawing/2014/main" id="{15880CA4-CE61-48CB-BE8E-673C6B822198}"/>
                  </a:ext>
                </a:extLst>
              </p:cNvPr>
              <p:cNvSpPr txBox="1">
                <a:spLocks noRot="1" noChangeAspect="1" noMove="1" noResize="1" noEditPoints="1" noAdjustHandles="1" noChangeArrowheads="1" noChangeShapeType="1" noTextEdit="1"/>
              </p:cNvSpPr>
              <p:nvPr/>
            </p:nvSpPr>
            <p:spPr>
              <a:xfrm>
                <a:off x="2544664" y="4839766"/>
                <a:ext cx="1005452" cy="707886"/>
              </a:xfrm>
              <a:prstGeom prst="rect">
                <a:avLst/>
              </a:prstGeom>
              <a:blipFill>
                <a:blip r:embed="rId6"/>
                <a:stretch>
                  <a:fillRect l="-6061" t="-4310" r="-1818" b="-862"/>
                </a:stretch>
              </a:blipFill>
            </p:spPr>
            <p:txBody>
              <a:bodyPr/>
              <a:lstStyle/>
              <a:p>
                <a:r>
                  <a:rPr lang="en-SE">
                    <a:noFill/>
                  </a:rPr>
                  <a:t> </a:t>
                </a:r>
              </a:p>
            </p:txBody>
          </p:sp>
        </mc:Fallback>
      </mc:AlternateContent>
      <p:grpSp>
        <p:nvGrpSpPr>
          <p:cNvPr id="17" name="Group 16">
            <a:extLst>
              <a:ext uri="{FF2B5EF4-FFF2-40B4-BE49-F238E27FC236}">
                <a16:creationId xmlns:a16="http://schemas.microsoft.com/office/drawing/2014/main" id="{048E5626-A930-44ED-9A24-06B451DCF0C3}"/>
              </a:ext>
            </a:extLst>
          </p:cNvPr>
          <p:cNvGrpSpPr/>
          <p:nvPr/>
        </p:nvGrpSpPr>
        <p:grpSpPr>
          <a:xfrm>
            <a:off x="3633237" y="4464950"/>
            <a:ext cx="1546383" cy="1181140"/>
            <a:chOff x="4448830" y="2857315"/>
            <a:chExt cx="1644360" cy="1122610"/>
          </a:xfrm>
        </p:grpSpPr>
        <p:sp>
          <p:nvSpPr>
            <p:cNvPr id="18" name="Rectangle 17">
              <a:extLst>
                <a:ext uri="{FF2B5EF4-FFF2-40B4-BE49-F238E27FC236}">
                  <a16:creationId xmlns:a16="http://schemas.microsoft.com/office/drawing/2014/main" id="{9A75F26C-45CD-4B37-9336-71284BE7EFBD}"/>
                </a:ext>
              </a:extLst>
            </p:cNvPr>
            <p:cNvSpPr/>
            <p:nvPr/>
          </p:nvSpPr>
          <p:spPr bwMode="auto">
            <a:xfrm>
              <a:off x="4448830" y="2857315"/>
              <a:ext cx="1615214" cy="495913"/>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eaLnBrk="1" hangingPunct="1"/>
              <a:r>
                <a:rPr lang="en-US" sz="2000" dirty="0"/>
                <a:t>Environment</a:t>
              </a:r>
              <a:endParaRPr kumimoji="0" lang="en-US" sz="2000" b="0" i="0" u="none" strike="noStrike" cap="none" normalizeH="0" baseline="0" dirty="0">
                <a:ln>
                  <a:noFill/>
                </a:ln>
                <a:solidFill>
                  <a:schemeClr val="tx1"/>
                </a:solidFill>
                <a:effectLst/>
                <a:latin typeface="Tahoma" pitchFamily="34" charset="0"/>
              </a:endParaRPr>
            </a:p>
          </p:txBody>
        </p:sp>
        <p:sp>
          <p:nvSpPr>
            <p:cNvPr id="19" name="Rectangle 18">
              <a:extLst>
                <a:ext uri="{FF2B5EF4-FFF2-40B4-BE49-F238E27FC236}">
                  <a16:creationId xmlns:a16="http://schemas.microsoft.com/office/drawing/2014/main" id="{4C1333CE-C31D-4CFF-9EDA-227F3FE4461E}"/>
                </a:ext>
              </a:extLst>
            </p:cNvPr>
            <p:cNvSpPr/>
            <p:nvPr/>
          </p:nvSpPr>
          <p:spPr bwMode="auto">
            <a:xfrm>
              <a:off x="4477975" y="3542841"/>
              <a:ext cx="1615215" cy="43708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RL Agent</a:t>
              </a:r>
            </a:p>
          </p:txBody>
        </p:sp>
        <p:cxnSp>
          <p:nvCxnSpPr>
            <p:cNvPr id="20" name="Elbow Connector 26">
              <a:extLst>
                <a:ext uri="{FF2B5EF4-FFF2-40B4-BE49-F238E27FC236}">
                  <a16:creationId xmlns:a16="http://schemas.microsoft.com/office/drawing/2014/main" id="{07117D94-9DAA-4B07-9314-1431BF937C8F}"/>
                </a:ext>
              </a:extLst>
            </p:cNvPr>
            <p:cNvCxnSpPr>
              <a:stCxn id="18" idx="3"/>
              <a:endCxn id="19" idx="3"/>
            </p:cNvCxnSpPr>
            <p:nvPr/>
          </p:nvCxnSpPr>
          <p:spPr bwMode="auto">
            <a:xfrm>
              <a:off x="6064044" y="3105272"/>
              <a:ext cx="29146" cy="656111"/>
            </a:xfrm>
            <a:prstGeom prst="bentConnector3">
              <a:avLst>
                <a:gd name="adj1" fmla="val 884327"/>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21" name="Elbow Connector 27">
              <a:extLst>
                <a:ext uri="{FF2B5EF4-FFF2-40B4-BE49-F238E27FC236}">
                  <a16:creationId xmlns:a16="http://schemas.microsoft.com/office/drawing/2014/main" id="{99C7C383-141A-4B2F-96DD-69953BA81795}"/>
                </a:ext>
              </a:extLst>
            </p:cNvPr>
            <p:cNvCxnSpPr>
              <a:stCxn id="19" idx="1"/>
              <a:endCxn id="18" idx="1"/>
            </p:cNvCxnSpPr>
            <p:nvPr/>
          </p:nvCxnSpPr>
          <p:spPr bwMode="auto">
            <a:xfrm rot="10800000">
              <a:off x="4448831" y="3105273"/>
              <a:ext cx="29145" cy="656111"/>
            </a:xfrm>
            <a:prstGeom prst="bentConnector3">
              <a:avLst>
                <a:gd name="adj1" fmla="val 884354"/>
              </a:avLst>
            </a:prstGeom>
            <a:ln>
              <a:headEnd type="none" w="med" len="med"/>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241122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6470AC-9B6E-43C9-AA29-CF5F68C966A5}"/>
              </a:ext>
            </a:extLst>
          </p:cNvPr>
          <p:cNvSpPr>
            <a:spLocks noGrp="1"/>
          </p:cNvSpPr>
          <p:nvPr>
            <p:ph type="sldNum" sz="quarter" idx="12"/>
          </p:nvPr>
        </p:nvSpPr>
        <p:spPr>
          <a:xfrm>
            <a:off x="6745027" y="6530035"/>
            <a:ext cx="2133600" cy="244475"/>
          </a:xfrm>
        </p:spPr>
        <p:txBody>
          <a:bodyPr/>
          <a:lstStyle/>
          <a:p>
            <a:pPr>
              <a:defRPr/>
            </a:pPr>
            <a:fld id="{F57F456A-00AF-44E6-8D70-638C0D0130FF}" type="slidenum">
              <a:rPr lang="en-US" altLang="zh-CN" smtClean="0"/>
              <a:pPr>
                <a:defRPr/>
              </a:pPr>
              <a:t>20</a:t>
            </a:fld>
            <a:endParaRPr lang="en-US" altLang="zh-CN"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5B2337A-CCDB-451D-BE70-4322F6E6D4FF}"/>
                  </a:ext>
                </a:extLst>
              </p:cNvPr>
              <p:cNvSpPr txBox="1"/>
              <p:nvPr/>
            </p:nvSpPr>
            <p:spPr>
              <a:xfrm>
                <a:off x="7047444" y="522179"/>
                <a:ext cx="2169387" cy="707886"/>
              </a:xfrm>
              <a:prstGeom prst="rect">
                <a:avLst/>
              </a:prstGeom>
              <a:noFill/>
            </p:spPr>
            <p:txBody>
              <a:bodyPr wrap="square" rtlCol="0">
                <a:spAutoFit/>
              </a:bodyPr>
              <a:lstStyle/>
              <a:p>
                <a14:m>
                  <m:oMath xmlns:m="http://schemas.openxmlformats.org/officeDocument/2006/math">
                    <m:r>
                      <a:rPr lang="en-US" sz="2000" b="0" i="1" smtClean="0">
                        <a:latin typeface="Cambria Math" panose="02040503050406030204" pitchFamily="18" charset="0"/>
                      </a:rPr>
                      <m:t>𝜋</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e>
                        <m:r>
                          <a:rPr lang="en-US" sz="2000" b="0" i="1" smtClean="0">
                            <a:latin typeface="Cambria Math" panose="02040503050406030204" pitchFamily="18" charset="0"/>
                          </a:rPr>
                          <m:t>𝑠</m:t>
                        </m:r>
                      </m:e>
                    </m:d>
                  </m:oMath>
                </a14:m>
                <a:r>
                  <a:rPr lang="en-US" sz="2000" dirty="0"/>
                  <a:t>: agent takes action </a:t>
                </a:r>
                <a14:m>
                  <m:oMath xmlns:m="http://schemas.openxmlformats.org/officeDocument/2006/math">
                    <m:r>
                      <a:rPr lang="en-US" sz="2000" b="0" i="1" smtClean="0">
                        <a:latin typeface="Cambria Math" panose="02040503050406030204" pitchFamily="18" charset="0"/>
                      </a:rPr>
                      <m:t>𝑎</m:t>
                    </m:r>
                  </m:oMath>
                </a14:m>
                <a:r>
                  <a:rPr lang="en-US" sz="2000" dirty="0"/>
                  <a:t> </a:t>
                </a:r>
                <a:endParaRPr lang="en-SE" sz="2000" dirty="0"/>
              </a:p>
            </p:txBody>
          </p:sp>
        </mc:Choice>
        <mc:Fallback xmlns="">
          <p:sp>
            <p:nvSpPr>
              <p:cNvPr id="8" name="TextBox 7">
                <a:extLst>
                  <a:ext uri="{FF2B5EF4-FFF2-40B4-BE49-F238E27FC236}">
                    <a16:creationId xmlns:a16="http://schemas.microsoft.com/office/drawing/2014/main" id="{95B2337A-CCDB-451D-BE70-4322F6E6D4FF}"/>
                  </a:ext>
                </a:extLst>
              </p:cNvPr>
              <p:cNvSpPr txBox="1">
                <a:spLocks noRot="1" noChangeAspect="1" noMove="1" noResize="1" noEditPoints="1" noAdjustHandles="1" noChangeArrowheads="1" noChangeShapeType="1" noTextEdit="1"/>
              </p:cNvSpPr>
              <p:nvPr/>
            </p:nvSpPr>
            <p:spPr>
              <a:xfrm>
                <a:off x="7047444" y="522179"/>
                <a:ext cx="2169387" cy="707886"/>
              </a:xfrm>
              <a:prstGeom prst="rect">
                <a:avLst/>
              </a:prstGeom>
              <a:blipFill>
                <a:blip r:embed="rId3"/>
                <a:stretch>
                  <a:fillRect l="-2809" t="-4310" b="-15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A710D96-249D-424C-B677-B8FE467B8BAB}"/>
                  </a:ext>
                </a:extLst>
              </p:cNvPr>
              <p:cNvSpPr txBox="1"/>
              <p:nvPr/>
            </p:nvSpPr>
            <p:spPr>
              <a:xfrm>
                <a:off x="7065338" y="1239024"/>
                <a:ext cx="2133601" cy="1323439"/>
              </a:xfrm>
              <a:prstGeom prst="rect">
                <a:avLst/>
              </a:prstGeom>
              <a:noFill/>
            </p:spPr>
            <p:txBody>
              <a:bodyPr wrap="square" rtlCol="0">
                <a:spAutoFit/>
              </a:bodyPr>
              <a:lstStyle/>
              <a:p>
                <a14:m>
                  <m:oMath xmlns:m="http://schemas.openxmlformats.org/officeDocument/2006/math">
                    <m:r>
                      <a:rPr lang="en-US" sz="2000" i="1" smtClean="0">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a14:m>
                <a:r>
                  <a:rPr lang="en-US" sz="2000" dirty="0"/>
                  <a:t>: env gives reward </a:t>
                </a:r>
                <a14:m>
                  <m:oMath xmlns:m="http://schemas.openxmlformats.org/officeDocument/2006/math">
                    <m:r>
                      <a:rPr lang="en-US" sz="2000" b="0" i="1" smtClean="0">
                        <a:latin typeface="Cambria Math" panose="02040503050406030204" pitchFamily="18" charset="0"/>
                      </a:rPr>
                      <m:t>𝑟</m:t>
                    </m:r>
                  </m:oMath>
                </a14:m>
                <a:r>
                  <a:rPr lang="en-US" sz="2000" dirty="0"/>
                  <a:t> and moves agent to </a:t>
                </a:r>
                <a14:m>
                  <m:oMath xmlns:m="http://schemas.openxmlformats.org/officeDocument/2006/math">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endParaRPr lang="en-SE" sz="2000" dirty="0"/>
              </a:p>
            </p:txBody>
          </p:sp>
        </mc:Choice>
        <mc:Fallback xmlns="">
          <p:sp>
            <p:nvSpPr>
              <p:cNvPr id="9" name="TextBox 8">
                <a:extLst>
                  <a:ext uri="{FF2B5EF4-FFF2-40B4-BE49-F238E27FC236}">
                    <a16:creationId xmlns:a16="http://schemas.microsoft.com/office/drawing/2014/main" id="{DA710D96-249D-424C-B677-B8FE467B8BAB}"/>
                  </a:ext>
                </a:extLst>
              </p:cNvPr>
              <p:cNvSpPr txBox="1">
                <a:spLocks noRot="1" noChangeAspect="1" noMove="1" noResize="1" noEditPoints="1" noAdjustHandles="1" noChangeArrowheads="1" noChangeShapeType="1" noTextEdit="1"/>
              </p:cNvSpPr>
              <p:nvPr/>
            </p:nvSpPr>
            <p:spPr>
              <a:xfrm>
                <a:off x="7065338" y="1239024"/>
                <a:ext cx="2133601" cy="1323439"/>
              </a:xfrm>
              <a:prstGeom prst="rect">
                <a:avLst/>
              </a:prstGeom>
              <a:blipFill>
                <a:blip r:embed="rId4"/>
                <a:stretch>
                  <a:fillRect l="-2857" t="-1843" r="-6286" b="-7834"/>
                </a:stretch>
              </a:blipFill>
            </p:spPr>
            <p:txBody>
              <a:bodyPr/>
              <a:lstStyle/>
              <a:p>
                <a:r>
                  <a:rPr lang="en-SE">
                    <a:noFill/>
                  </a:rPr>
                  <a:t> </a:t>
                </a:r>
              </a:p>
            </p:txBody>
          </p:sp>
        </mc:Fallback>
      </mc:AlternateContent>
      <p:cxnSp>
        <p:nvCxnSpPr>
          <p:cNvPr id="11" name="Straight Arrow Connector 10">
            <a:extLst>
              <a:ext uri="{FF2B5EF4-FFF2-40B4-BE49-F238E27FC236}">
                <a16:creationId xmlns:a16="http://schemas.microsoft.com/office/drawing/2014/main" id="{FEFC252A-1655-41F2-8353-8607EB6E4AD1}"/>
              </a:ext>
            </a:extLst>
          </p:cNvPr>
          <p:cNvCxnSpPr>
            <a:cxnSpLocks/>
          </p:cNvCxnSpPr>
          <p:nvPr/>
        </p:nvCxnSpPr>
        <p:spPr bwMode="auto">
          <a:xfrm flipH="1">
            <a:off x="6299668" y="1123096"/>
            <a:ext cx="674945" cy="408125"/>
          </a:xfrm>
          <a:prstGeom prst="straightConnector1">
            <a:avLst/>
          </a:prstGeom>
          <a:noFill/>
          <a:ln w="25400" cap="flat" cmpd="sng" algn="ctr">
            <a:solidFill>
              <a:srgbClr val="C00000"/>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48C9594D-5FDB-4116-9A2A-C0DC633FD144}"/>
              </a:ext>
            </a:extLst>
          </p:cNvPr>
          <p:cNvCxnSpPr>
            <a:cxnSpLocks/>
          </p:cNvCxnSpPr>
          <p:nvPr/>
        </p:nvCxnSpPr>
        <p:spPr bwMode="auto">
          <a:xfrm flipH="1">
            <a:off x="6713303" y="1900743"/>
            <a:ext cx="379190" cy="254944"/>
          </a:xfrm>
          <a:prstGeom prst="straightConnector1">
            <a:avLst/>
          </a:prstGeom>
          <a:noFill/>
          <a:ln w="25400"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1B0BEFE-F953-4C61-A082-AAEA09F997F8}"/>
                  </a:ext>
                </a:extLst>
              </p:cNvPr>
              <p:cNvSpPr txBox="1"/>
              <p:nvPr/>
            </p:nvSpPr>
            <p:spPr>
              <a:xfrm>
                <a:off x="7258785" y="4797600"/>
                <a:ext cx="78689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𝜋</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e>
                          <m:r>
                            <a:rPr lang="en-US" sz="2000" b="0" i="1" smtClean="0">
                              <a:latin typeface="Cambria Math" panose="02040503050406030204" pitchFamily="18" charset="0"/>
                            </a:rPr>
                            <m:t>𝑠</m:t>
                          </m:r>
                        </m:e>
                      </m:d>
                    </m:oMath>
                  </m:oMathPara>
                </a14:m>
                <a:endParaRPr lang="en-SE" sz="2000" dirty="0"/>
              </a:p>
            </p:txBody>
          </p:sp>
        </mc:Choice>
        <mc:Fallback xmlns="">
          <p:sp>
            <p:nvSpPr>
              <p:cNvPr id="14" name="TextBox 13">
                <a:extLst>
                  <a:ext uri="{FF2B5EF4-FFF2-40B4-BE49-F238E27FC236}">
                    <a16:creationId xmlns:a16="http://schemas.microsoft.com/office/drawing/2014/main" id="{81B0BEFE-F953-4C61-A082-AAEA09F997F8}"/>
                  </a:ext>
                </a:extLst>
              </p:cNvPr>
              <p:cNvSpPr txBox="1">
                <a:spLocks noRot="1" noChangeAspect="1" noMove="1" noResize="1" noEditPoints="1" noAdjustHandles="1" noChangeArrowheads="1" noChangeShapeType="1" noTextEdit="1"/>
              </p:cNvSpPr>
              <p:nvPr/>
            </p:nvSpPr>
            <p:spPr>
              <a:xfrm>
                <a:off x="7258785" y="4797600"/>
                <a:ext cx="786899" cy="400110"/>
              </a:xfrm>
              <a:prstGeom prst="rect">
                <a:avLst/>
              </a:prstGeom>
              <a:blipFill>
                <a:blip r:embed="rId5"/>
                <a:stretch>
                  <a:fillRect/>
                </a:stretch>
              </a:blipFill>
            </p:spPr>
            <p:txBody>
              <a:bodyPr/>
              <a:lstStyle/>
              <a:p>
                <a:r>
                  <a:rPr lang="en-SE">
                    <a:noFill/>
                  </a:rPr>
                  <a:t> </a:t>
                </a:r>
              </a:p>
            </p:txBody>
          </p:sp>
        </mc:Fallback>
      </mc:AlternateContent>
      <p:cxnSp>
        <p:nvCxnSpPr>
          <p:cNvPr id="15" name="Straight Arrow Connector 14">
            <a:extLst>
              <a:ext uri="{FF2B5EF4-FFF2-40B4-BE49-F238E27FC236}">
                <a16:creationId xmlns:a16="http://schemas.microsoft.com/office/drawing/2014/main" id="{69F9AEF1-F2F5-44A4-A26E-BF21E0AEDAB0}"/>
              </a:ext>
            </a:extLst>
          </p:cNvPr>
          <p:cNvCxnSpPr>
            <a:cxnSpLocks/>
          </p:cNvCxnSpPr>
          <p:nvPr/>
        </p:nvCxnSpPr>
        <p:spPr bwMode="auto">
          <a:xfrm flipH="1">
            <a:off x="6895935" y="5091177"/>
            <a:ext cx="422321" cy="243906"/>
          </a:xfrm>
          <a:prstGeom prst="straightConnector1">
            <a:avLst/>
          </a:prstGeom>
          <a:noFill/>
          <a:ln w="25400"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DC88951-07F5-487E-BE78-FA5987977393}"/>
                  </a:ext>
                </a:extLst>
              </p:cNvPr>
              <p:cNvSpPr txBox="1"/>
              <p:nvPr/>
            </p:nvSpPr>
            <p:spPr>
              <a:xfrm>
                <a:off x="6895394" y="4171625"/>
                <a:ext cx="132105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m:oMathPara>
                </a14:m>
                <a:endParaRPr lang="en-SE" sz="2000" dirty="0"/>
              </a:p>
            </p:txBody>
          </p:sp>
        </mc:Choice>
        <mc:Fallback xmlns="">
          <p:sp>
            <p:nvSpPr>
              <p:cNvPr id="16" name="TextBox 15">
                <a:extLst>
                  <a:ext uri="{FF2B5EF4-FFF2-40B4-BE49-F238E27FC236}">
                    <a16:creationId xmlns:a16="http://schemas.microsoft.com/office/drawing/2014/main" id="{EDC88951-07F5-487E-BE78-FA5987977393}"/>
                  </a:ext>
                </a:extLst>
              </p:cNvPr>
              <p:cNvSpPr txBox="1">
                <a:spLocks noRot="1" noChangeAspect="1" noMove="1" noResize="1" noEditPoints="1" noAdjustHandles="1" noChangeArrowheads="1" noChangeShapeType="1" noTextEdit="1"/>
              </p:cNvSpPr>
              <p:nvPr/>
            </p:nvSpPr>
            <p:spPr>
              <a:xfrm>
                <a:off x="6895394" y="4171625"/>
                <a:ext cx="1321056" cy="400110"/>
              </a:xfrm>
              <a:prstGeom prst="rect">
                <a:avLst/>
              </a:prstGeom>
              <a:blipFill>
                <a:blip r:embed="rId6"/>
                <a:stretch>
                  <a:fillRect b="-10606"/>
                </a:stretch>
              </a:blipFill>
            </p:spPr>
            <p:txBody>
              <a:bodyPr/>
              <a:lstStyle/>
              <a:p>
                <a:r>
                  <a:rPr lang="en-SE">
                    <a:noFill/>
                  </a:rPr>
                  <a:t> </a:t>
                </a:r>
              </a:p>
            </p:txBody>
          </p:sp>
        </mc:Fallback>
      </mc:AlternateContent>
      <p:cxnSp>
        <p:nvCxnSpPr>
          <p:cNvPr id="17" name="Straight Arrow Connector 16">
            <a:extLst>
              <a:ext uri="{FF2B5EF4-FFF2-40B4-BE49-F238E27FC236}">
                <a16:creationId xmlns:a16="http://schemas.microsoft.com/office/drawing/2014/main" id="{265920BB-1D14-4F1B-B3F2-8B1D4104B000}"/>
              </a:ext>
            </a:extLst>
          </p:cNvPr>
          <p:cNvCxnSpPr>
            <a:cxnSpLocks/>
          </p:cNvCxnSpPr>
          <p:nvPr/>
        </p:nvCxnSpPr>
        <p:spPr bwMode="auto">
          <a:xfrm flipH="1">
            <a:off x="6487589" y="4418088"/>
            <a:ext cx="369104" cy="202682"/>
          </a:xfrm>
          <a:prstGeom prst="straightConnector1">
            <a:avLst/>
          </a:prstGeom>
          <a:noFill/>
          <a:ln w="25400" cap="flat" cmpd="sng" algn="ctr">
            <a:solidFill>
              <a:srgbClr val="C00000"/>
            </a:solidFill>
            <a:prstDash val="solid"/>
            <a:round/>
            <a:headEnd type="none" w="med" len="med"/>
            <a:tailEnd type="triangle"/>
          </a:ln>
          <a:effectLst/>
        </p:spPr>
      </p:cxnSp>
      <p:sp>
        <p:nvSpPr>
          <p:cNvPr id="2" name="Title 1">
            <a:extLst>
              <a:ext uri="{FF2B5EF4-FFF2-40B4-BE49-F238E27FC236}">
                <a16:creationId xmlns:a16="http://schemas.microsoft.com/office/drawing/2014/main" id="{30FF6263-0E18-43F3-9996-00B8D526C4B2}"/>
              </a:ext>
            </a:extLst>
          </p:cNvPr>
          <p:cNvSpPr>
            <a:spLocks noGrp="1"/>
          </p:cNvSpPr>
          <p:nvPr>
            <p:ph type="title"/>
          </p:nvPr>
        </p:nvSpPr>
        <p:spPr>
          <a:xfrm>
            <a:off x="2634638" y="-126702"/>
            <a:ext cx="3938608" cy="868362"/>
          </a:xfrm>
        </p:spPr>
        <p:txBody>
          <a:bodyPr/>
          <a:lstStyle/>
          <a:p>
            <a:r>
              <a:rPr lang="en-US" sz="3600" dirty="0"/>
              <a:t>Backup Diagrams</a:t>
            </a:r>
            <a:endParaRPr lang="en-SE" sz="3600" dirty="0"/>
          </a:p>
        </p:txBody>
      </p: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5AEBAFB-119D-43D2-8969-1FB62C4A2ECF}"/>
                  </a:ext>
                </a:extLst>
              </p:cNvPr>
              <p:cNvSpPr/>
              <p:nvPr/>
            </p:nvSpPr>
            <p:spPr>
              <a:xfrm>
                <a:off x="629416" y="6334963"/>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64" name="Rectangle 63">
                <a:extLst>
                  <a:ext uri="{FF2B5EF4-FFF2-40B4-BE49-F238E27FC236}">
                    <a16:creationId xmlns:a16="http://schemas.microsoft.com/office/drawing/2014/main" id="{35AEBAFB-119D-43D2-8969-1FB62C4A2ECF}"/>
                  </a:ext>
                </a:extLst>
              </p:cNvPr>
              <p:cNvSpPr>
                <a:spLocks noRot="1" noChangeAspect="1" noMove="1" noResize="1" noEditPoints="1" noAdjustHandles="1" noChangeArrowheads="1" noChangeShapeType="1" noTextEdit="1"/>
              </p:cNvSpPr>
              <p:nvPr/>
            </p:nvSpPr>
            <p:spPr>
              <a:xfrm>
                <a:off x="629416" y="6334963"/>
                <a:ext cx="3130521" cy="369332"/>
              </a:xfrm>
              <a:prstGeom prst="rect">
                <a:avLst/>
              </a:prstGeom>
              <a:blipFill>
                <a:blip r:embed="rId7"/>
                <a:stretch>
                  <a:fillRect l="-1556"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62125AC2-DEC3-4B6F-9979-52940BE656C3}"/>
                  </a:ext>
                </a:extLst>
              </p:cNvPr>
              <p:cNvSpPr/>
              <p:nvPr/>
            </p:nvSpPr>
            <p:spPr>
              <a:xfrm>
                <a:off x="4638965" y="6336268"/>
                <a:ext cx="3125623" cy="369332"/>
              </a:xfrm>
              <a:prstGeom prst="rect">
                <a:avLst/>
              </a:prstGeom>
            </p:spPr>
            <p:txBody>
              <a:bodyPr wrap="square">
                <a:spAutoFit/>
              </a:bodyPr>
              <a:lstStyle/>
              <a:p>
                <a:pPr lvl="0">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 dirty="0"/>
              </a:p>
            </p:txBody>
          </p:sp>
        </mc:Choice>
        <mc:Fallback xmlns="">
          <p:sp>
            <p:nvSpPr>
              <p:cNvPr id="65" name="Rectangle 64">
                <a:extLst>
                  <a:ext uri="{FF2B5EF4-FFF2-40B4-BE49-F238E27FC236}">
                    <a16:creationId xmlns:a16="http://schemas.microsoft.com/office/drawing/2014/main" id="{62125AC2-DEC3-4B6F-9979-52940BE656C3}"/>
                  </a:ext>
                </a:extLst>
              </p:cNvPr>
              <p:cNvSpPr>
                <a:spLocks noRot="1" noChangeAspect="1" noMove="1" noResize="1" noEditPoints="1" noAdjustHandles="1" noChangeArrowheads="1" noChangeShapeType="1" noTextEdit="1"/>
              </p:cNvSpPr>
              <p:nvPr/>
            </p:nvSpPr>
            <p:spPr>
              <a:xfrm>
                <a:off x="4638965" y="6336268"/>
                <a:ext cx="3125623" cy="369332"/>
              </a:xfrm>
              <a:prstGeom prst="rect">
                <a:avLst/>
              </a:prstGeom>
              <a:blipFill>
                <a:blip r:embed="rId8"/>
                <a:stretch>
                  <a:fillRect l="-1754" t="-8197" b="-24590"/>
                </a:stretch>
              </a:blipFill>
            </p:spPr>
            <p:txBody>
              <a:bodyPr/>
              <a:lstStyle/>
              <a:p>
                <a:r>
                  <a:rPr lang="en-SE">
                    <a:noFill/>
                  </a:rPr>
                  <a:t> </a:t>
                </a:r>
              </a:p>
            </p:txBody>
          </p:sp>
        </mc:Fallback>
      </mc:AlternateContent>
      <p:grpSp>
        <p:nvGrpSpPr>
          <p:cNvPr id="66" name="Group 65">
            <a:extLst>
              <a:ext uri="{FF2B5EF4-FFF2-40B4-BE49-F238E27FC236}">
                <a16:creationId xmlns:a16="http://schemas.microsoft.com/office/drawing/2014/main" id="{CC13BFFF-CFE3-4215-82B1-04FBB7D7E932}"/>
              </a:ext>
            </a:extLst>
          </p:cNvPr>
          <p:cNvGrpSpPr/>
          <p:nvPr/>
        </p:nvGrpSpPr>
        <p:grpSpPr>
          <a:xfrm>
            <a:off x="221519" y="3855425"/>
            <a:ext cx="4032955" cy="2303863"/>
            <a:chOff x="628720" y="1091752"/>
            <a:chExt cx="4032955" cy="2303863"/>
          </a:xfrm>
        </p:grpSpPr>
        <p:grpSp>
          <p:nvGrpSpPr>
            <p:cNvPr id="67" name="Group 66">
              <a:extLst>
                <a:ext uri="{FF2B5EF4-FFF2-40B4-BE49-F238E27FC236}">
                  <a16:creationId xmlns:a16="http://schemas.microsoft.com/office/drawing/2014/main" id="{AD41A04F-DCB9-4E21-AC26-DB1AC9F99147}"/>
                </a:ext>
              </a:extLst>
            </p:cNvPr>
            <p:cNvGrpSpPr/>
            <p:nvPr/>
          </p:nvGrpSpPr>
          <p:grpSpPr>
            <a:xfrm>
              <a:off x="1117591" y="1120914"/>
              <a:ext cx="2549178" cy="2274701"/>
              <a:chOff x="1249126" y="1770917"/>
              <a:chExt cx="1998711" cy="1783504"/>
            </a:xfrm>
          </p:grpSpPr>
          <p:cxnSp>
            <p:nvCxnSpPr>
              <p:cNvPr id="74" name="Shape 457">
                <a:extLst>
                  <a:ext uri="{FF2B5EF4-FFF2-40B4-BE49-F238E27FC236}">
                    <a16:creationId xmlns:a16="http://schemas.microsoft.com/office/drawing/2014/main" id="{762CA011-A85C-40D7-AEC5-1C42BB676F88}"/>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75" name="Shape 452">
                <a:extLst>
                  <a:ext uri="{FF2B5EF4-FFF2-40B4-BE49-F238E27FC236}">
                    <a16:creationId xmlns:a16="http://schemas.microsoft.com/office/drawing/2014/main" id="{0B29D6C9-4782-477A-A448-27441F6EE6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6" name="Shape 452">
                <a:extLst>
                  <a:ext uri="{FF2B5EF4-FFF2-40B4-BE49-F238E27FC236}">
                    <a16:creationId xmlns:a16="http://schemas.microsoft.com/office/drawing/2014/main" id="{C1124423-A61D-409A-A31F-8F8672AFA7D9}"/>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7" name="Shape 452">
                <a:extLst>
                  <a:ext uri="{FF2B5EF4-FFF2-40B4-BE49-F238E27FC236}">
                    <a16:creationId xmlns:a16="http://schemas.microsoft.com/office/drawing/2014/main" id="{17827C73-5A35-4021-9059-E99DEC17C718}"/>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78" name="Shape 457">
                <a:extLst>
                  <a:ext uri="{FF2B5EF4-FFF2-40B4-BE49-F238E27FC236}">
                    <a16:creationId xmlns:a16="http://schemas.microsoft.com/office/drawing/2014/main" id="{C1B7766B-0B76-471E-B809-8C5CA9CAE87E}"/>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79" name="Shape 457">
                <a:extLst>
                  <a:ext uri="{FF2B5EF4-FFF2-40B4-BE49-F238E27FC236}">
                    <a16:creationId xmlns:a16="http://schemas.microsoft.com/office/drawing/2014/main" id="{8C28BFB4-CB70-4BFE-B588-6CAD3E4F817C}"/>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80" name="Circle">
                <a:extLst>
                  <a:ext uri="{FF2B5EF4-FFF2-40B4-BE49-F238E27FC236}">
                    <a16:creationId xmlns:a16="http://schemas.microsoft.com/office/drawing/2014/main" id="{3A9385DD-E6A4-4A96-9A62-6A3BD51572EC}"/>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81" name="Shape 457">
                <a:extLst>
                  <a:ext uri="{FF2B5EF4-FFF2-40B4-BE49-F238E27FC236}">
                    <a16:creationId xmlns:a16="http://schemas.microsoft.com/office/drawing/2014/main" id="{B39A1D1D-7FA5-4CB9-BEF0-E4A620C440E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82" name="Shape 452">
                <a:extLst>
                  <a:ext uri="{FF2B5EF4-FFF2-40B4-BE49-F238E27FC236}">
                    <a16:creationId xmlns:a16="http://schemas.microsoft.com/office/drawing/2014/main" id="{4136A908-3ACC-4B9A-A8A4-1E37EBC02104}"/>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3" name="Circle">
                <a:extLst>
                  <a:ext uri="{FF2B5EF4-FFF2-40B4-BE49-F238E27FC236}">
                    <a16:creationId xmlns:a16="http://schemas.microsoft.com/office/drawing/2014/main" id="{70AA30A3-0AC8-4CD0-84C5-32D29D7F107B}"/>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4" name="Shape 452">
                <a:extLst>
                  <a:ext uri="{FF2B5EF4-FFF2-40B4-BE49-F238E27FC236}">
                    <a16:creationId xmlns:a16="http://schemas.microsoft.com/office/drawing/2014/main" id="{FA8189B9-95AB-4BD2-B0B0-F5C9A9CAC021}"/>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68" name="Picture 67">
              <a:extLst>
                <a:ext uri="{FF2B5EF4-FFF2-40B4-BE49-F238E27FC236}">
                  <a16:creationId xmlns:a16="http://schemas.microsoft.com/office/drawing/2014/main" id="{414F2644-D05E-4AD3-90EE-CA5D500834B2}"/>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69" name="Picture 68">
              <a:extLst>
                <a:ext uri="{FF2B5EF4-FFF2-40B4-BE49-F238E27FC236}">
                  <a16:creationId xmlns:a16="http://schemas.microsoft.com/office/drawing/2014/main" id="{356C66DD-3268-4F21-BE1A-5EA8947EF948}"/>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70" name="Picture 69">
              <a:extLst>
                <a:ext uri="{FF2B5EF4-FFF2-40B4-BE49-F238E27FC236}">
                  <a16:creationId xmlns:a16="http://schemas.microsoft.com/office/drawing/2014/main" id="{30B71276-EAE7-4B92-BED3-7C1A0CD66824}"/>
                </a:ext>
              </a:extLst>
            </p:cNvPr>
            <p:cNvPicPr>
              <a:picLocks noChangeAspect="1"/>
            </p:cNvPicPr>
            <p:nvPr/>
          </p:nvPicPr>
          <p:blipFill>
            <a:blip r:embed="rId11"/>
            <a:stretch>
              <a:fillRect/>
            </a:stretch>
          </p:blipFill>
          <p:spPr>
            <a:xfrm>
              <a:off x="628720" y="2742271"/>
              <a:ext cx="626679" cy="336550"/>
            </a:xfrm>
            <a:prstGeom prst="rect">
              <a:avLst/>
            </a:prstGeom>
          </p:spPr>
        </p:pic>
        <p:pic>
          <p:nvPicPr>
            <p:cNvPr id="71" name="Picture 70">
              <a:extLst>
                <a:ext uri="{FF2B5EF4-FFF2-40B4-BE49-F238E27FC236}">
                  <a16:creationId xmlns:a16="http://schemas.microsoft.com/office/drawing/2014/main" id="{4024DE0F-6B79-4C2B-8655-3A96C13FCB93}"/>
                </a:ext>
              </a:extLst>
            </p:cNvPr>
            <p:cNvPicPr>
              <a:picLocks noChangeAspect="1"/>
            </p:cNvPicPr>
            <p:nvPr/>
          </p:nvPicPr>
          <p:blipFill>
            <a:blip r:embed="rId12"/>
            <a:stretch>
              <a:fillRect/>
            </a:stretch>
          </p:blipFill>
          <p:spPr>
            <a:xfrm>
              <a:off x="1688223" y="1221004"/>
              <a:ext cx="495300" cy="241300"/>
            </a:xfrm>
            <a:prstGeom prst="rect">
              <a:avLst/>
            </a:prstGeom>
          </p:spPr>
        </p:pic>
        <p:pic>
          <p:nvPicPr>
            <p:cNvPr id="72" name="Picture 71">
              <a:extLst>
                <a:ext uri="{FF2B5EF4-FFF2-40B4-BE49-F238E27FC236}">
                  <a16:creationId xmlns:a16="http://schemas.microsoft.com/office/drawing/2014/main" id="{E85E1F9B-87D8-4A0E-977A-F0EDE5549E0B}"/>
                </a:ext>
              </a:extLst>
            </p:cNvPr>
            <p:cNvPicPr>
              <a:picLocks noChangeAspect="1"/>
            </p:cNvPicPr>
            <p:nvPr/>
          </p:nvPicPr>
          <p:blipFill>
            <a:blip r:embed="rId13"/>
            <a:stretch>
              <a:fillRect/>
            </a:stretch>
          </p:blipFill>
          <p:spPr>
            <a:xfrm>
              <a:off x="2673372" y="1091752"/>
              <a:ext cx="1092200" cy="368300"/>
            </a:xfrm>
            <a:prstGeom prst="rect">
              <a:avLst/>
            </a:prstGeom>
          </p:spPr>
        </p:pic>
        <p:pic>
          <p:nvPicPr>
            <p:cNvPr id="73" name="Picture 72">
              <a:extLst>
                <a:ext uri="{FF2B5EF4-FFF2-40B4-BE49-F238E27FC236}">
                  <a16:creationId xmlns:a16="http://schemas.microsoft.com/office/drawing/2014/main" id="{92EE4C77-1F5C-4C40-9B3B-D96A7CBB9B64}"/>
                </a:ext>
              </a:extLst>
            </p:cNvPr>
            <p:cNvPicPr>
              <a:picLocks noChangeAspect="1"/>
            </p:cNvPicPr>
            <p:nvPr/>
          </p:nvPicPr>
          <p:blipFill>
            <a:blip r:embed="rId14"/>
            <a:stretch>
              <a:fillRect/>
            </a:stretch>
          </p:blipFill>
          <p:spPr>
            <a:xfrm>
              <a:off x="3455695" y="2677879"/>
              <a:ext cx="1205980" cy="354700"/>
            </a:xfrm>
            <a:prstGeom prst="rect">
              <a:avLst/>
            </a:prstGeom>
          </p:spPr>
        </p:pic>
      </p:grpSp>
      <p:grpSp>
        <p:nvGrpSpPr>
          <p:cNvPr id="85" name="Group 84">
            <a:extLst>
              <a:ext uri="{FF2B5EF4-FFF2-40B4-BE49-F238E27FC236}">
                <a16:creationId xmlns:a16="http://schemas.microsoft.com/office/drawing/2014/main" id="{43619C28-0E10-483C-A2CD-F29A3591ADA4}"/>
              </a:ext>
            </a:extLst>
          </p:cNvPr>
          <p:cNvGrpSpPr/>
          <p:nvPr/>
        </p:nvGrpSpPr>
        <p:grpSpPr>
          <a:xfrm>
            <a:off x="4398891" y="3891185"/>
            <a:ext cx="2919365" cy="2274701"/>
            <a:chOff x="747404" y="1120914"/>
            <a:chExt cx="2919365" cy="2274701"/>
          </a:xfrm>
        </p:grpSpPr>
        <p:grpSp>
          <p:nvGrpSpPr>
            <p:cNvPr id="86" name="Group 85">
              <a:extLst>
                <a:ext uri="{FF2B5EF4-FFF2-40B4-BE49-F238E27FC236}">
                  <a16:creationId xmlns:a16="http://schemas.microsoft.com/office/drawing/2014/main" id="{B53DE6EF-45D5-466A-9C31-F51363C0BBFE}"/>
                </a:ext>
              </a:extLst>
            </p:cNvPr>
            <p:cNvGrpSpPr/>
            <p:nvPr/>
          </p:nvGrpSpPr>
          <p:grpSpPr>
            <a:xfrm>
              <a:off x="1117591" y="1120914"/>
              <a:ext cx="2549178" cy="2274701"/>
              <a:chOff x="1249126" y="1770917"/>
              <a:chExt cx="1998711" cy="1783504"/>
            </a:xfrm>
          </p:grpSpPr>
          <p:cxnSp>
            <p:nvCxnSpPr>
              <p:cNvPr id="91" name="Shape 457">
                <a:extLst>
                  <a:ext uri="{FF2B5EF4-FFF2-40B4-BE49-F238E27FC236}">
                    <a16:creationId xmlns:a16="http://schemas.microsoft.com/office/drawing/2014/main" id="{ADBDBAE8-59AD-43BA-82BF-A8B6C2CCC98E}"/>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92" name="Shape 452">
                <a:extLst>
                  <a:ext uri="{FF2B5EF4-FFF2-40B4-BE49-F238E27FC236}">
                    <a16:creationId xmlns:a16="http://schemas.microsoft.com/office/drawing/2014/main" id="{2E0A8FC4-19B4-46B9-B0BD-DDBD87FECF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3" name="Shape 452">
                <a:extLst>
                  <a:ext uri="{FF2B5EF4-FFF2-40B4-BE49-F238E27FC236}">
                    <a16:creationId xmlns:a16="http://schemas.microsoft.com/office/drawing/2014/main" id="{3E225BC9-CB2B-4E97-B3F5-1F94EABAC89C}"/>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4" name="Shape 452">
                <a:extLst>
                  <a:ext uri="{FF2B5EF4-FFF2-40B4-BE49-F238E27FC236}">
                    <a16:creationId xmlns:a16="http://schemas.microsoft.com/office/drawing/2014/main" id="{86BF5117-2962-479F-B3D3-64B3F5D38E7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95" name="Shape 457">
                <a:extLst>
                  <a:ext uri="{FF2B5EF4-FFF2-40B4-BE49-F238E27FC236}">
                    <a16:creationId xmlns:a16="http://schemas.microsoft.com/office/drawing/2014/main" id="{F1CE0072-04F7-42DB-8719-27D01A54D10C}"/>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96" name="Shape 457">
                <a:extLst>
                  <a:ext uri="{FF2B5EF4-FFF2-40B4-BE49-F238E27FC236}">
                    <a16:creationId xmlns:a16="http://schemas.microsoft.com/office/drawing/2014/main" id="{8E2BF20D-2565-49F3-B008-7F4AB1E821CF}"/>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97" name="Circle">
                <a:extLst>
                  <a:ext uri="{FF2B5EF4-FFF2-40B4-BE49-F238E27FC236}">
                    <a16:creationId xmlns:a16="http://schemas.microsoft.com/office/drawing/2014/main" id="{F5D3D366-54EA-4450-934D-6B711F461D29}"/>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98" name="Shape 457">
                <a:extLst>
                  <a:ext uri="{FF2B5EF4-FFF2-40B4-BE49-F238E27FC236}">
                    <a16:creationId xmlns:a16="http://schemas.microsoft.com/office/drawing/2014/main" id="{2F7CC47A-47B4-494E-BB40-F6A7FF22DB8B}"/>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99" name="Shape 452">
                <a:extLst>
                  <a:ext uri="{FF2B5EF4-FFF2-40B4-BE49-F238E27FC236}">
                    <a16:creationId xmlns:a16="http://schemas.microsoft.com/office/drawing/2014/main" id="{E4A189FE-AE8F-4774-9340-F47262C2A428}"/>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0" name="Circle">
                <a:extLst>
                  <a:ext uri="{FF2B5EF4-FFF2-40B4-BE49-F238E27FC236}">
                    <a16:creationId xmlns:a16="http://schemas.microsoft.com/office/drawing/2014/main" id="{6309B4A0-D1AA-4A8E-81E0-045228F2624C}"/>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1" name="Shape 452">
                <a:extLst>
                  <a:ext uri="{FF2B5EF4-FFF2-40B4-BE49-F238E27FC236}">
                    <a16:creationId xmlns:a16="http://schemas.microsoft.com/office/drawing/2014/main" id="{1AF56AA0-574D-40D5-B26C-FB48EAB4CEFE}"/>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87" name="Picture 86">
              <a:extLst>
                <a:ext uri="{FF2B5EF4-FFF2-40B4-BE49-F238E27FC236}">
                  <a16:creationId xmlns:a16="http://schemas.microsoft.com/office/drawing/2014/main" id="{920AC11A-3337-49BB-911F-864D55307D0F}"/>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88" name="Picture 87">
              <a:extLst>
                <a:ext uri="{FF2B5EF4-FFF2-40B4-BE49-F238E27FC236}">
                  <a16:creationId xmlns:a16="http://schemas.microsoft.com/office/drawing/2014/main" id="{DEACA3E8-639B-478E-B4A0-20932A3D104D}"/>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89" name="Picture 88">
              <a:extLst>
                <a:ext uri="{FF2B5EF4-FFF2-40B4-BE49-F238E27FC236}">
                  <a16:creationId xmlns:a16="http://schemas.microsoft.com/office/drawing/2014/main" id="{6627AEAE-3E75-4DAA-BDA1-7353B1ECB675}"/>
                </a:ext>
              </a:extLst>
            </p:cNvPr>
            <p:cNvPicPr>
              <a:picLocks noChangeAspect="1"/>
            </p:cNvPicPr>
            <p:nvPr/>
          </p:nvPicPr>
          <p:blipFill>
            <a:blip r:embed="rId11"/>
            <a:stretch>
              <a:fillRect/>
            </a:stretch>
          </p:blipFill>
          <p:spPr>
            <a:xfrm>
              <a:off x="747404" y="2743611"/>
              <a:ext cx="626679" cy="336550"/>
            </a:xfrm>
            <a:prstGeom prst="rect">
              <a:avLst/>
            </a:prstGeom>
          </p:spPr>
        </p:pic>
        <p:pic>
          <p:nvPicPr>
            <p:cNvPr id="90" name="Picture 89">
              <a:extLst>
                <a:ext uri="{FF2B5EF4-FFF2-40B4-BE49-F238E27FC236}">
                  <a16:creationId xmlns:a16="http://schemas.microsoft.com/office/drawing/2014/main" id="{7B9607CA-7B34-4B44-A9DE-0CD179126E06}"/>
                </a:ext>
              </a:extLst>
            </p:cNvPr>
            <p:cNvPicPr>
              <a:picLocks noChangeAspect="1"/>
            </p:cNvPicPr>
            <p:nvPr/>
          </p:nvPicPr>
          <p:blipFill>
            <a:blip r:embed="rId12"/>
            <a:stretch>
              <a:fillRect/>
            </a:stretch>
          </p:blipFill>
          <p:spPr>
            <a:xfrm>
              <a:off x="1688223" y="1221004"/>
              <a:ext cx="495300" cy="241300"/>
            </a:xfrm>
            <a:prstGeom prst="rect">
              <a:avLst/>
            </a:prstGeom>
          </p:spPr>
        </p:pic>
      </p:grpSp>
      <p:pic>
        <p:nvPicPr>
          <p:cNvPr id="102" name="Picture 101">
            <a:extLst>
              <a:ext uri="{FF2B5EF4-FFF2-40B4-BE49-F238E27FC236}">
                <a16:creationId xmlns:a16="http://schemas.microsoft.com/office/drawing/2014/main" id="{F065761D-8DB2-4C1D-95C2-69B10F67C33D}"/>
              </a:ext>
            </a:extLst>
          </p:cNvPr>
          <p:cNvPicPr>
            <a:picLocks noChangeAspect="1"/>
          </p:cNvPicPr>
          <p:nvPr/>
        </p:nvPicPr>
        <p:blipFill>
          <a:blip r:embed="rId15"/>
          <a:stretch>
            <a:fillRect/>
          </a:stretch>
        </p:blipFill>
        <p:spPr>
          <a:xfrm>
            <a:off x="7196520" y="5475022"/>
            <a:ext cx="1224907" cy="367472"/>
          </a:xfrm>
          <a:prstGeom prst="rect">
            <a:avLst/>
          </a:prstGeom>
        </p:spPr>
      </p:pic>
      <p:pic>
        <p:nvPicPr>
          <p:cNvPr id="103" name="Picture 102">
            <a:extLst>
              <a:ext uri="{FF2B5EF4-FFF2-40B4-BE49-F238E27FC236}">
                <a16:creationId xmlns:a16="http://schemas.microsoft.com/office/drawing/2014/main" id="{A088EC83-2233-491B-A7D9-797EABCEF8D6}"/>
              </a:ext>
            </a:extLst>
          </p:cNvPr>
          <p:cNvPicPr>
            <a:picLocks noChangeAspect="1"/>
          </p:cNvPicPr>
          <p:nvPr/>
        </p:nvPicPr>
        <p:blipFill>
          <a:blip r:embed="rId16"/>
          <a:stretch>
            <a:fillRect/>
          </a:stretch>
        </p:blipFill>
        <p:spPr>
          <a:xfrm>
            <a:off x="6276123" y="3853694"/>
            <a:ext cx="1066800" cy="368300"/>
          </a:xfrm>
          <a:prstGeom prst="rect">
            <a:avLst/>
          </a:prstGeom>
        </p:spPr>
      </p:pic>
      <p:sp>
        <p:nvSpPr>
          <p:cNvPr id="104" name="TextBox 103">
            <a:extLst>
              <a:ext uri="{FF2B5EF4-FFF2-40B4-BE49-F238E27FC236}">
                <a16:creationId xmlns:a16="http://schemas.microsoft.com/office/drawing/2014/main" id="{DB0E5EC6-9F5C-493D-AFB4-84C96E93E3F1}"/>
              </a:ext>
            </a:extLst>
          </p:cNvPr>
          <p:cNvSpPr txBox="1"/>
          <p:nvPr/>
        </p:nvSpPr>
        <p:spPr>
          <a:xfrm>
            <a:off x="6378699" y="5482890"/>
            <a:ext cx="732893" cy="461665"/>
          </a:xfrm>
          <a:prstGeom prst="rect">
            <a:avLst/>
          </a:prstGeom>
          <a:noFill/>
        </p:spPr>
        <p:txBody>
          <a:bodyPr wrap="none" rtlCol="0">
            <a:spAutoFit/>
          </a:bodyPr>
          <a:lstStyle/>
          <a:p>
            <a:r>
              <a:rPr lang="en-US" sz="2400">
                <a:solidFill>
                  <a:srgbClr val="42997E"/>
                </a:solidFill>
              </a:rPr>
              <a:t>max</a:t>
            </a:r>
          </a:p>
        </p:txBody>
      </p:sp>
      <p:sp>
        <p:nvSpPr>
          <p:cNvPr id="105" name="TextBox 104">
            <a:extLst>
              <a:ext uri="{FF2B5EF4-FFF2-40B4-BE49-F238E27FC236}">
                <a16:creationId xmlns:a16="http://schemas.microsoft.com/office/drawing/2014/main" id="{8FD84E21-8207-44AE-BDB1-E203C4927D90}"/>
              </a:ext>
            </a:extLst>
          </p:cNvPr>
          <p:cNvSpPr txBox="1"/>
          <p:nvPr/>
        </p:nvSpPr>
        <p:spPr>
          <a:xfrm>
            <a:off x="4988477" y="5482890"/>
            <a:ext cx="732893" cy="461665"/>
          </a:xfrm>
          <a:prstGeom prst="rect">
            <a:avLst/>
          </a:prstGeom>
          <a:noFill/>
        </p:spPr>
        <p:txBody>
          <a:bodyPr wrap="none" rtlCol="0">
            <a:spAutoFit/>
          </a:bodyPr>
          <a:lstStyle/>
          <a:p>
            <a:r>
              <a:rPr lang="en-US" sz="2400">
                <a:solidFill>
                  <a:srgbClr val="42997E"/>
                </a:solidFill>
              </a:rPr>
              <a:t>max</a:t>
            </a:r>
          </a:p>
        </p:txBody>
      </p:sp>
      <p:cxnSp>
        <p:nvCxnSpPr>
          <p:cNvPr id="108" name="Shape 457">
            <a:extLst>
              <a:ext uri="{FF2B5EF4-FFF2-40B4-BE49-F238E27FC236}">
                <a16:creationId xmlns:a16="http://schemas.microsoft.com/office/drawing/2014/main" id="{4C7C9C8D-A7DE-4A09-B846-CF5DB277209E}"/>
              </a:ext>
            </a:extLst>
          </p:cNvPr>
          <p:cNvCxnSpPr/>
          <p:nvPr/>
        </p:nvCxnSpPr>
        <p:spPr>
          <a:xfrm>
            <a:off x="5082933" y="5581886"/>
            <a:ext cx="600517" cy="0"/>
          </a:xfrm>
          <a:prstGeom prst="straightConnector1">
            <a:avLst/>
          </a:prstGeom>
          <a:noFill/>
          <a:ln w="25400" cap="flat" cmpd="sng">
            <a:solidFill>
              <a:srgbClr val="52ADC8"/>
            </a:solidFill>
            <a:prstDash val="solid"/>
            <a:round/>
            <a:headEnd type="none" w="lg" len="lg"/>
            <a:tailEnd type="none" w="lg" len="lg"/>
          </a:ln>
        </p:spPr>
      </p:cxnSp>
      <p:cxnSp>
        <p:nvCxnSpPr>
          <p:cNvPr id="109" name="Shape 457">
            <a:extLst>
              <a:ext uri="{FF2B5EF4-FFF2-40B4-BE49-F238E27FC236}">
                <a16:creationId xmlns:a16="http://schemas.microsoft.com/office/drawing/2014/main" id="{FF2404CF-43F6-4C66-991E-F25A336EC1D1}"/>
              </a:ext>
            </a:extLst>
          </p:cNvPr>
          <p:cNvCxnSpPr/>
          <p:nvPr/>
        </p:nvCxnSpPr>
        <p:spPr>
          <a:xfrm>
            <a:off x="6413045" y="5581886"/>
            <a:ext cx="600517" cy="0"/>
          </a:xfrm>
          <a:prstGeom prst="straightConnector1">
            <a:avLst/>
          </a:prstGeom>
          <a:noFill/>
          <a:ln w="25400" cap="flat" cmpd="sng">
            <a:solidFill>
              <a:srgbClr val="52ADC8"/>
            </a:solidFill>
            <a:prstDash val="solid"/>
            <a:round/>
            <a:headEnd type="none" w="lg" len="lg"/>
            <a:tailEnd type="none" w="lg" len="lg"/>
          </a:ln>
        </p:spPr>
      </p:cxnSp>
      <p:grpSp>
        <p:nvGrpSpPr>
          <p:cNvPr id="110" name="Group 109">
            <a:extLst>
              <a:ext uri="{FF2B5EF4-FFF2-40B4-BE49-F238E27FC236}">
                <a16:creationId xmlns:a16="http://schemas.microsoft.com/office/drawing/2014/main" id="{8AFE93E1-F077-46EE-9E58-E446F032E6E7}"/>
              </a:ext>
            </a:extLst>
          </p:cNvPr>
          <p:cNvGrpSpPr/>
          <p:nvPr/>
        </p:nvGrpSpPr>
        <p:grpSpPr>
          <a:xfrm>
            <a:off x="259932" y="733686"/>
            <a:ext cx="3975712" cy="2345060"/>
            <a:chOff x="3046024" y="3420644"/>
            <a:chExt cx="3975712" cy="2345060"/>
          </a:xfrm>
        </p:grpSpPr>
        <p:grpSp>
          <p:nvGrpSpPr>
            <p:cNvPr id="111" name="Group 110">
              <a:extLst>
                <a:ext uri="{FF2B5EF4-FFF2-40B4-BE49-F238E27FC236}">
                  <a16:creationId xmlns:a16="http://schemas.microsoft.com/office/drawing/2014/main" id="{4110455D-9FF5-4345-B62B-3484AF80A015}"/>
                </a:ext>
              </a:extLst>
            </p:cNvPr>
            <p:cNvGrpSpPr/>
            <p:nvPr/>
          </p:nvGrpSpPr>
          <p:grpSpPr>
            <a:xfrm>
              <a:off x="3590310" y="3782138"/>
              <a:ext cx="2205538" cy="1637741"/>
              <a:chOff x="1383844" y="2000897"/>
              <a:chExt cx="1729276" cy="1284089"/>
            </a:xfrm>
          </p:grpSpPr>
          <p:cxnSp>
            <p:nvCxnSpPr>
              <p:cNvPr id="118" name="Shape 457">
                <a:extLst>
                  <a:ext uri="{FF2B5EF4-FFF2-40B4-BE49-F238E27FC236}">
                    <a16:creationId xmlns:a16="http://schemas.microsoft.com/office/drawing/2014/main" id="{873C731C-9D2B-4F8C-9598-76712A4AC5F9}"/>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19" name="Shape 457">
                <a:extLst>
                  <a:ext uri="{FF2B5EF4-FFF2-40B4-BE49-F238E27FC236}">
                    <a16:creationId xmlns:a16="http://schemas.microsoft.com/office/drawing/2014/main" id="{D917E02E-86D0-4A60-BD43-96CB7F28BF71}"/>
                  </a:ext>
                </a:extLst>
              </p:cNvPr>
              <p:cNvCxnSpPr>
                <a:stCxn id="117" idx="5"/>
              </p:cNvCxnSpPr>
              <p:nvPr/>
            </p:nvCxnSpPr>
            <p:spPr>
              <a:xfrm>
                <a:off x="2353073" y="2000897"/>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20" name="Shape 457">
                <a:extLst>
                  <a:ext uri="{FF2B5EF4-FFF2-40B4-BE49-F238E27FC236}">
                    <a16:creationId xmlns:a16="http://schemas.microsoft.com/office/drawing/2014/main" id="{36F97867-7C0B-4894-A3C6-457180853CB6}"/>
                  </a:ext>
                </a:extLst>
              </p:cNvPr>
              <p:cNvCxnSpPr>
                <a:stCxn id="117" idx="3"/>
              </p:cNvCxnSpPr>
              <p:nvPr/>
            </p:nvCxnSpPr>
            <p:spPr>
              <a:xfrm flipH="1">
                <a:off x="1383844" y="2000898"/>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21" name="Shape 457">
                <a:extLst>
                  <a:ext uri="{FF2B5EF4-FFF2-40B4-BE49-F238E27FC236}">
                    <a16:creationId xmlns:a16="http://schemas.microsoft.com/office/drawing/2014/main" id="{E8544D7F-6A57-4E60-ABDB-0692AC50B7C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112" name="Picture 111">
              <a:extLst>
                <a:ext uri="{FF2B5EF4-FFF2-40B4-BE49-F238E27FC236}">
                  <a16:creationId xmlns:a16="http://schemas.microsoft.com/office/drawing/2014/main" id="{68965850-1985-4C7E-B5FE-39A6433CD84B}"/>
                </a:ext>
              </a:extLst>
            </p:cNvPr>
            <p:cNvPicPr>
              <a:picLocks noChangeAspect="1"/>
            </p:cNvPicPr>
            <p:nvPr/>
          </p:nvPicPr>
          <p:blipFill>
            <a:blip r:embed="rId9"/>
            <a:stretch>
              <a:fillRect/>
            </a:stretch>
          </p:blipFill>
          <p:spPr>
            <a:xfrm>
              <a:off x="3568605" y="4993687"/>
              <a:ext cx="165100" cy="165100"/>
            </a:xfrm>
            <a:prstGeom prst="rect">
              <a:avLst/>
            </a:prstGeom>
          </p:spPr>
        </p:pic>
        <p:pic>
          <p:nvPicPr>
            <p:cNvPr id="113" name="Picture 112">
              <a:extLst>
                <a:ext uri="{FF2B5EF4-FFF2-40B4-BE49-F238E27FC236}">
                  <a16:creationId xmlns:a16="http://schemas.microsoft.com/office/drawing/2014/main" id="{B665F4AB-A639-439B-8395-FCE29EEED4DF}"/>
                </a:ext>
              </a:extLst>
            </p:cNvPr>
            <p:cNvPicPr>
              <a:picLocks noChangeAspect="1"/>
            </p:cNvPicPr>
            <p:nvPr/>
          </p:nvPicPr>
          <p:blipFill>
            <a:blip r:embed="rId10"/>
            <a:stretch>
              <a:fillRect/>
            </a:stretch>
          </p:blipFill>
          <p:spPr>
            <a:xfrm>
              <a:off x="3046024" y="5419880"/>
              <a:ext cx="241300" cy="304800"/>
            </a:xfrm>
            <a:prstGeom prst="rect">
              <a:avLst/>
            </a:prstGeom>
          </p:spPr>
        </p:pic>
        <p:pic>
          <p:nvPicPr>
            <p:cNvPr id="114" name="Picture 113">
              <a:extLst>
                <a:ext uri="{FF2B5EF4-FFF2-40B4-BE49-F238E27FC236}">
                  <a16:creationId xmlns:a16="http://schemas.microsoft.com/office/drawing/2014/main" id="{8A68BFB8-C6AB-4864-AD29-70ABFB797D49}"/>
                </a:ext>
              </a:extLst>
            </p:cNvPr>
            <p:cNvPicPr>
              <a:picLocks noChangeAspect="1"/>
            </p:cNvPicPr>
            <p:nvPr/>
          </p:nvPicPr>
          <p:blipFill>
            <a:blip r:embed="rId17"/>
            <a:stretch>
              <a:fillRect/>
            </a:stretch>
          </p:blipFill>
          <p:spPr>
            <a:xfrm>
              <a:off x="3621490" y="4496911"/>
              <a:ext cx="177800" cy="165100"/>
            </a:xfrm>
            <a:prstGeom prst="rect">
              <a:avLst/>
            </a:prstGeom>
          </p:spPr>
        </p:pic>
        <p:pic>
          <p:nvPicPr>
            <p:cNvPr id="115" name="Picture 114">
              <a:extLst>
                <a:ext uri="{FF2B5EF4-FFF2-40B4-BE49-F238E27FC236}">
                  <a16:creationId xmlns:a16="http://schemas.microsoft.com/office/drawing/2014/main" id="{24B63B3A-81D9-409C-BA83-C705DBD9D779}"/>
                </a:ext>
              </a:extLst>
            </p:cNvPr>
            <p:cNvPicPr>
              <a:picLocks noChangeAspect="1"/>
            </p:cNvPicPr>
            <p:nvPr/>
          </p:nvPicPr>
          <p:blipFill>
            <a:blip r:embed="rId18"/>
            <a:stretch>
              <a:fillRect/>
            </a:stretch>
          </p:blipFill>
          <p:spPr>
            <a:xfrm>
              <a:off x="4312561" y="3534139"/>
              <a:ext cx="139700" cy="165100"/>
            </a:xfrm>
            <a:prstGeom prst="rect">
              <a:avLst/>
            </a:prstGeom>
          </p:spPr>
        </p:pic>
        <p:pic>
          <p:nvPicPr>
            <p:cNvPr id="116" name="Picture 115">
              <a:extLst>
                <a:ext uri="{FF2B5EF4-FFF2-40B4-BE49-F238E27FC236}">
                  <a16:creationId xmlns:a16="http://schemas.microsoft.com/office/drawing/2014/main" id="{9FB4ABEE-656E-42C5-B478-C173D351B3D5}"/>
                </a:ext>
              </a:extLst>
            </p:cNvPr>
            <p:cNvPicPr>
              <a:picLocks noChangeAspect="1"/>
            </p:cNvPicPr>
            <p:nvPr/>
          </p:nvPicPr>
          <p:blipFill>
            <a:blip r:embed="rId19"/>
            <a:stretch>
              <a:fillRect/>
            </a:stretch>
          </p:blipFill>
          <p:spPr>
            <a:xfrm>
              <a:off x="5095264" y="3420644"/>
              <a:ext cx="774700" cy="368300"/>
            </a:xfrm>
            <a:prstGeom prst="rect">
              <a:avLst/>
            </a:prstGeom>
          </p:spPr>
        </p:pic>
        <p:pic>
          <p:nvPicPr>
            <p:cNvPr id="117" name="Picture 116">
              <a:extLst>
                <a:ext uri="{FF2B5EF4-FFF2-40B4-BE49-F238E27FC236}">
                  <a16:creationId xmlns:a16="http://schemas.microsoft.com/office/drawing/2014/main" id="{7AE4054A-2D21-44AD-AF87-219948AC1E12}"/>
                </a:ext>
              </a:extLst>
            </p:cNvPr>
            <p:cNvPicPr>
              <a:picLocks noChangeAspect="1"/>
            </p:cNvPicPr>
            <p:nvPr/>
          </p:nvPicPr>
          <p:blipFill>
            <a:blip r:embed="rId20"/>
            <a:stretch>
              <a:fillRect/>
            </a:stretch>
          </p:blipFill>
          <p:spPr>
            <a:xfrm>
              <a:off x="6145436" y="5384704"/>
              <a:ext cx="876300" cy="381000"/>
            </a:xfrm>
            <a:prstGeom prst="rect">
              <a:avLst/>
            </a:prstGeom>
          </p:spPr>
        </p:pic>
      </p:grpSp>
      <p:grpSp>
        <p:nvGrpSpPr>
          <p:cNvPr id="122" name="Group 121">
            <a:extLst>
              <a:ext uri="{FF2B5EF4-FFF2-40B4-BE49-F238E27FC236}">
                <a16:creationId xmlns:a16="http://schemas.microsoft.com/office/drawing/2014/main" id="{5E011EF9-FA28-4F4D-B036-ECD88DFEE5F6}"/>
              </a:ext>
            </a:extLst>
          </p:cNvPr>
          <p:cNvGrpSpPr/>
          <p:nvPr/>
        </p:nvGrpSpPr>
        <p:grpSpPr>
          <a:xfrm>
            <a:off x="4343400" y="864158"/>
            <a:ext cx="2683156" cy="2190541"/>
            <a:chOff x="3112689" y="3534139"/>
            <a:chExt cx="2683156" cy="2190541"/>
          </a:xfrm>
        </p:grpSpPr>
        <p:grpSp>
          <p:nvGrpSpPr>
            <p:cNvPr id="123" name="Group 122">
              <a:extLst>
                <a:ext uri="{FF2B5EF4-FFF2-40B4-BE49-F238E27FC236}">
                  <a16:creationId xmlns:a16="http://schemas.microsoft.com/office/drawing/2014/main" id="{6BD0B933-F079-4322-9EA5-7D7EC33F97D5}"/>
                </a:ext>
              </a:extLst>
            </p:cNvPr>
            <p:cNvGrpSpPr/>
            <p:nvPr/>
          </p:nvGrpSpPr>
          <p:grpSpPr>
            <a:xfrm>
              <a:off x="3590310" y="3782139"/>
              <a:ext cx="2205535" cy="1637740"/>
              <a:chOff x="1383845" y="2000896"/>
              <a:chExt cx="1729274" cy="1284088"/>
            </a:xfrm>
          </p:grpSpPr>
          <p:cxnSp>
            <p:nvCxnSpPr>
              <p:cNvPr id="128" name="Shape 457">
                <a:extLst>
                  <a:ext uri="{FF2B5EF4-FFF2-40B4-BE49-F238E27FC236}">
                    <a16:creationId xmlns:a16="http://schemas.microsoft.com/office/drawing/2014/main" id="{C06D74DB-00F0-41C2-9890-5929A7C4A755}"/>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29" name="Shape 457">
                <a:extLst>
                  <a:ext uri="{FF2B5EF4-FFF2-40B4-BE49-F238E27FC236}">
                    <a16:creationId xmlns:a16="http://schemas.microsoft.com/office/drawing/2014/main" id="{62C4A77C-7177-491E-ACCE-3DE3E524DB36}"/>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30" name="Shape 457">
                <a:extLst>
                  <a:ext uri="{FF2B5EF4-FFF2-40B4-BE49-F238E27FC236}">
                    <a16:creationId xmlns:a16="http://schemas.microsoft.com/office/drawing/2014/main" id="{B11C4347-2152-48E7-9FDD-1B2AE0281B9A}"/>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31" name="Shape 457">
                <a:extLst>
                  <a:ext uri="{FF2B5EF4-FFF2-40B4-BE49-F238E27FC236}">
                    <a16:creationId xmlns:a16="http://schemas.microsoft.com/office/drawing/2014/main" id="{C1765436-85CA-4E55-9110-ADB17831FE0F}"/>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124" name="Picture 123">
              <a:extLst>
                <a:ext uri="{FF2B5EF4-FFF2-40B4-BE49-F238E27FC236}">
                  <a16:creationId xmlns:a16="http://schemas.microsoft.com/office/drawing/2014/main" id="{22445634-4CB4-4516-803F-3BDE896CD92A}"/>
                </a:ext>
              </a:extLst>
            </p:cNvPr>
            <p:cNvPicPr>
              <a:picLocks noChangeAspect="1"/>
            </p:cNvPicPr>
            <p:nvPr/>
          </p:nvPicPr>
          <p:blipFill>
            <a:blip r:embed="rId9"/>
            <a:stretch>
              <a:fillRect/>
            </a:stretch>
          </p:blipFill>
          <p:spPr>
            <a:xfrm>
              <a:off x="3568605" y="4993687"/>
              <a:ext cx="165100" cy="165100"/>
            </a:xfrm>
            <a:prstGeom prst="rect">
              <a:avLst/>
            </a:prstGeom>
          </p:spPr>
        </p:pic>
        <p:pic>
          <p:nvPicPr>
            <p:cNvPr id="125" name="Picture 124">
              <a:extLst>
                <a:ext uri="{FF2B5EF4-FFF2-40B4-BE49-F238E27FC236}">
                  <a16:creationId xmlns:a16="http://schemas.microsoft.com/office/drawing/2014/main" id="{D0DEE790-DF8C-400B-9254-6FB125CAC414}"/>
                </a:ext>
              </a:extLst>
            </p:cNvPr>
            <p:cNvPicPr>
              <a:picLocks noChangeAspect="1"/>
            </p:cNvPicPr>
            <p:nvPr/>
          </p:nvPicPr>
          <p:blipFill>
            <a:blip r:embed="rId10"/>
            <a:stretch>
              <a:fillRect/>
            </a:stretch>
          </p:blipFill>
          <p:spPr>
            <a:xfrm>
              <a:off x="3112689" y="5419880"/>
              <a:ext cx="241300" cy="304800"/>
            </a:xfrm>
            <a:prstGeom prst="rect">
              <a:avLst/>
            </a:prstGeom>
          </p:spPr>
        </p:pic>
        <p:pic>
          <p:nvPicPr>
            <p:cNvPr id="126" name="Picture 125">
              <a:extLst>
                <a:ext uri="{FF2B5EF4-FFF2-40B4-BE49-F238E27FC236}">
                  <a16:creationId xmlns:a16="http://schemas.microsoft.com/office/drawing/2014/main" id="{3C5CB611-A1B9-4F70-9A74-1769C904FB0F}"/>
                </a:ext>
              </a:extLst>
            </p:cNvPr>
            <p:cNvPicPr>
              <a:picLocks noChangeAspect="1"/>
            </p:cNvPicPr>
            <p:nvPr/>
          </p:nvPicPr>
          <p:blipFill>
            <a:blip r:embed="rId17"/>
            <a:stretch>
              <a:fillRect/>
            </a:stretch>
          </p:blipFill>
          <p:spPr>
            <a:xfrm>
              <a:off x="3621490" y="4496911"/>
              <a:ext cx="177800" cy="165100"/>
            </a:xfrm>
            <a:prstGeom prst="rect">
              <a:avLst/>
            </a:prstGeom>
          </p:spPr>
        </p:pic>
        <p:pic>
          <p:nvPicPr>
            <p:cNvPr id="127" name="Picture 126">
              <a:extLst>
                <a:ext uri="{FF2B5EF4-FFF2-40B4-BE49-F238E27FC236}">
                  <a16:creationId xmlns:a16="http://schemas.microsoft.com/office/drawing/2014/main" id="{AC9FC31B-685A-4886-ADD3-48C6024BA0B6}"/>
                </a:ext>
              </a:extLst>
            </p:cNvPr>
            <p:cNvPicPr>
              <a:picLocks noChangeAspect="1"/>
            </p:cNvPicPr>
            <p:nvPr/>
          </p:nvPicPr>
          <p:blipFill>
            <a:blip r:embed="rId18"/>
            <a:stretch>
              <a:fillRect/>
            </a:stretch>
          </p:blipFill>
          <p:spPr>
            <a:xfrm>
              <a:off x="4312561" y="3534139"/>
              <a:ext cx="139700" cy="165100"/>
            </a:xfrm>
            <a:prstGeom prst="rect">
              <a:avLst/>
            </a:prstGeom>
          </p:spPr>
        </p:pic>
      </p:grpSp>
      <p:pic>
        <p:nvPicPr>
          <p:cNvPr id="132" name="Picture 131">
            <a:extLst>
              <a:ext uri="{FF2B5EF4-FFF2-40B4-BE49-F238E27FC236}">
                <a16:creationId xmlns:a16="http://schemas.microsoft.com/office/drawing/2014/main" id="{CD1D2C6C-1CED-46AC-BC7F-FA280B3981A7}"/>
              </a:ext>
            </a:extLst>
          </p:cNvPr>
          <p:cNvPicPr>
            <a:picLocks noChangeAspect="1"/>
          </p:cNvPicPr>
          <p:nvPr/>
        </p:nvPicPr>
        <p:blipFill>
          <a:blip r:embed="rId21"/>
          <a:stretch>
            <a:fillRect/>
          </a:stretch>
        </p:blipFill>
        <p:spPr>
          <a:xfrm>
            <a:off x="7418127" y="2694822"/>
            <a:ext cx="850900" cy="381000"/>
          </a:xfrm>
          <a:prstGeom prst="rect">
            <a:avLst/>
          </a:prstGeom>
        </p:spPr>
      </p:pic>
      <p:pic>
        <p:nvPicPr>
          <p:cNvPr id="133" name="Picture 132">
            <a:extLst>
              <a:ext uri="{FF2B5EF4-FFF2-40B4-BE49-F238E27FC236}">
                <a16:creationId xmlns:a16="http://schemas.microsoft.com/office/drawing/2014/main" id="{3017204B-D7E5-4059-9381-46F2FF66A918}"/>
              </a:ext>
            </a:extLst>
          </p:cNvPr>
          <p:cNvPicPr>
            <a:picLocks noChangeAspect="1"/>
          </p:cNvPicPr>
          <p:nvPr/>
        </p:nvPicPr>
        <p:blipFill>
          <a:blip r:embed="rId22"/>
          <a:stretch>
            <a:fillRect/>
          </a:stretch>
        </p:blipFill>
        <p:spPr>
          <a:xfrm>
            <a:off x="6214091" y="760222"/>
            <a:ext cx="749300" cy="368300"/>
          </a:xfrm>
          <a:prstGeom prst="rect">
            <a:avLst/>
          </a:prstGeom>
        </p:spPr>
      </p:pic>
      <mc:AlternateContent xmlns:mc="http://schemas.openxmlformats.org/markup-compatibility/2006" xmlns:a14="http://schemas.microsoft.com/office/drawing/2010/main">
        <mc:Choice Requires="a14">
          <p:sp>
            <p:nvSpPr>
              <p:cNvPr id="134" name="Rectangle 133">
                <a:extLst>
                  <a:ext uri="{FF2B5EF4-FFF2-40B4-BE49-F238E27FC236}">
                    <a16:creationId xmlns:a16="http://schemas.microsoft.com/office/drawing/2014/main" id="{5504F578-4E34-4024-9B94-2FEE0383FAED}"/>
                  </a:ext>
                </a:extLst>
              </p:cNvPr>
              <p:cNvSpPr/>
              <p:nvPr/>
            </p:nvSpPr>
            <p:spPr>
              <a:xfrm>
                <a:off x="575150" y="3286963"/>
                <a:ext cx="2915875"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4" name="Rectangle 133">
                <a:extLst>
                  <a:ext uri="{FF2B5EF4-FFF2-40B4-BE49-F238E27FC236}">
                    <a16:creationId xmlns:a16="http://schemas.microsoft.com/office/drawing/2014/main" id="{5504F578-4E34-4024-9B94-2FEE0383FAED}"/>
                  </a:ext>
                </a:extLst>
              </p:cNvPr>
              <p:cNvSpPr>
                <a:spLocks noRot="1" noChangeAspect="1" noMove="1" noResize="1" noEditPoints="1" noAdjustHandles="1" noChangeArrowheads="1" noChangeShapeType="1" noTextEdit="1"/>
              </p:cNvSpPr>
              <p:nvPr/>
            </p:nvSpPr>
            <p:spPr>
              <a:xfrm>
                <a:off x="575150" y="3286963"/>
                <a:ext cx="2915875" cy="369332"/>
              </a:xfrm>
              <a:prstGeom prst="rect">
                <a:avLst/>
              </a:prstGeom>
              <a:blipFill>
                <a:blip r:embed="rId23"/>
                <a:stretch>
                  <a:fillRect l="-1670"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5" name="Rectangle 134">
                <a:extLst>
                  <a:ext uri="{FF2B5EF4-FFF2-40B4-BE49-F238E27FC236}">
                    <a16:creationId xmlns:a16="http://schemas.microsoft.com/office/drawing/2014/main" id="{F2836521-7CEC-4056-91BF-D6AA064BBA50}"/>
                  </a:ext>
                </a:extLst>
              </p:cNvPr>
              <p:cNvSpPr/>
              <p:nvPr/>
            </p:nvSpPr>
            <p:spPr>
              <a:xfrm>
                <a:off x="4584699" y="3288268"/>
                <a:ext cx="3125623" cy="369332"/>
              </a:xfrm>
              <a:prstGeom prst="rect">
                <a:avLst/>
              </a:prstGeom>
            </p:spPr>
            <p:txBody>
              <a:bodyPr wrap="square">
                <a:spAutoFit/>
              </a:bodyPr>
              <a:lstStyle/>
              <a:p>
                <a:pPr>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5" name="Rectangle 134">
                <a:extLst>
                  <a:ext uri="{FF2B5EF4-FFF2-40B4-BE49-F238E27FC236}">
                    <a16:creationId xmlns:a16="http://schemas.microsoft.com/office/drawing/2014/main" id="{F2836521-7CEC-4056-91BF-D6AA064BBA50}"/>
                  </a:ext>
                </a:extLst>
              </p:cNvPr>
              <p:cNvSpPr>
                <a:spLocks noRot="1" noChangeAspect="1" noMove="1" noResize="1" noEditPoints="1" noAdjustHandles="1" noChangeArrowheads="1" noChangeShapeType="1" noTextEdit="1"/>
              </p:cNvSpPr>
              <p:nvPr/>
            </p:nvSpPr>
            <p:spPr>
              <a:xfrm>
                <a:off x="4584699" y="3288268"/>
                <a:ext cx="3125623" cy="369332"/>
              </a:xfrm>
              <a:prstGeom prst="rect">
                <a:avLst/>
              </a:prstGeom>
              <a:blipFill>
                <a:blip r:embed="rId24"/>
                <a:stretch>
                  <a:fillRect l="-1559" t="-8197" b="-24590"/>
                </a:stretch>
              </a:blipFill>
            </p:spPr>
            <p:txBody>
              <a:bodyPr/>
              <a:lstStyle/>
              <a:p>
                <a:r>
                  <a:rPr lang="en-SE">
                    <a:noFill/>
                  </a:rPr>
                  <a:t> </a:t>
                </a:r>
              </a:p>
            </p:txBody>
          </p:sp>
        </mc:Fallback>
      </mc:AlternateContent>
      <p:sp>
        <p:nvSpPr>
          <p:cNvPr id="138" name="Shape 452">
            <a:extLst>
              <a:ext uri="{FF2B5EF4-FFF2-40B4-BE49-F238E27FC236}">
                <a16:creationId xmlns:a16="http://schemas.microsoft.com/office/drawing/2014/main" id="{5D568603-967E-43AF-BD76-F87D1663B3F7}"/>
              </a:ext>
            </a:extLst>
          </p:cNvPr>
          <p:cNvSpPr/>
          <p:nvPr/>
        </p:nvSpPr>
        <p:spPr>
          <a:xfrm>
            <a:off x="2304056" y="1702904"/>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9" name="Circle">
            <a:extLst>
              <a:ext uri="{FF2B5EF4-FFF2-40B4-BE49-F238E27FC236}">
                <a16:creationId xmlns:a16="http://schemas.microsoft.com/office/drawing/2014/main" id="{177C8571-925C-49F4-8CC0-CC3C52EF1B53}"/>
              </a:ext>
            </a:extLst>
          </p:cNvPr>
          <p:cNvSpPr/>
          <p:nvPr/>
        </p:nvSpPr>
        <p:spPr>
          <a:xfrm>
            <a:off x="1692065" y="70639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0" name="Circle">
            <a:extLst>
              <a:ext uri="{FF2B5EF4-FFF2-40B4-BE49-F238E27FC236}">
                <a16:creationId xmlns:a16="http://schemas.microsoft.com/office/drawing/2014/main" id="{DB91F683-2586-4B52-9947-9B80D49CBB27}"/>
              </a:ext>
            </a:extLst>
          </p:cNvPr>
          <p:cNvSpPr/>
          <p:nvPr/>
        </p:nvSpPr>
        <p:spPr>
          <a:xfrm>
            <a:off x="2762214" y="266261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1" name="Circle">
            <a:extLst>
              <a:ext uri="{FF2B5EF4-FFF2-40B4-BE49-F238E27FC236}">
                <a16:creationId xmlns:a16="http://schemas.microsoft.com/office/drawing/2014/main" id="{AE538C72-2CFE-4B64-9D7C-AA3EAC1DAE01}"/>
              </a:ext>
            </a:extLst>
          </p:cNvPr>
          <p:cNvSpPr/>
          <p:nvPr/>
        </p:nvSpPr>
        <p:spPr>
          <a:xfrm>
            <a:off x="1972735" y="266630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2" name="Circle">
            <a:extLst>
              <a:ext uri="{FF2B5EF4-FFF2-40B4-BE49-F238E27FC236}">
                <a16:creationId xmlns:a16="http://schemas.microsoft.com/office/drawing/2014/main" id="{4EF50D6B-A27C-48DA-BF34-BF84A762008A}"/>
              </a:ext>
            </a:extLst>
          </p:cNvPr>
          <p:cNvSpPr/>
          <p:nvPr/>
        </p:nvSpPr>
        <p:spPr>
          <a:xfrm>
            <a:off x="1399904" y="2657059"/>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3" name="Circle">
            <a:extLst>
              <a:ext uri="{FF2B5EF4-FFF2-40B4-BE49-F238E27FC236}">
                <a16:creationId xmlns:a16="http://schemas.microsoft.com/office/drawing/2014/main" id="{1769D751-0EDB-48E6-9ECB-0FB356AD4C10}"/>
              </a:ext>
            </a:extLst>
          </p:cNvPr>
          <p:cNvSpPr/>
          <p:nvPr/>
        </p:nvSpPr>
        <p:spPr>
          <a:xfrm>
            <a:off x="565731" y="266531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4" name="Shape 452">
            <a:extLst>
              <a:ext uri="{FF2B5EF4-FFF2-40B4-BE49-F238E27FC236}">
                <a16:creationId xmlns:a16="http://schemas.microsoft.com/office/drawing/2014/main" id="{337314FE-B725-4520-8C4A-318DD2C5424E}"/>
              </a:ext>
            </a:extLst>
          </p:cNvPr>
          <p:cNvSpPr/>
          <p:nvPr/>
        </p:nvSpPr>
        <p:spPr>
          <a:xfrm>
            <a:off x="1150062" y="1719245"/>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5" name="Shape 452">
            <a:extLst>
              <a:ext uri="{FF2B5EF4-FFF2-40B4-BE49-F238E27FC236}">
                <a16:creationId xmlns:a16="http://schemas.microsoft.com/office/drawing/2014/main" id="{A15C1EA1-EBF4-4B23-8E29-FAD774428511}"/>
              </a:ext>
            </a:extLst>
          </p:cNvPr>
          <p:cNvSpPr/>
          <p:nvPr/>
        </p:nvSpPr>
        <p:spPr>
          <a:xfrm>
            <a:off x="6344326" y="1699582"/>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6" name="Circle">
            <a:extLst>
              <a:ext uri="{FF2B5EF4-FFF2-40B4-BE49-F238E27FC236}">
                <a16:creationId xmlns:a16="http://schemas.microsoft.com/office/drawing/2014/main" id="{DFB7E46F-35A1-4615-AD3B-9E6AC58A57BB}"/>
              </a:ext>
            </a:extLst>
          </p:cNvPr>
          <p:cNvSpPr/>
          <p:nvPr/>
        </p:nvSpPr>
        <p:spPr>
          <a:xfrm>
            <a:off x="5732335" y="703075"/>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7" name="Circle">
            <a:extLst>
              <a:ext uri="{FF2B5EF4-FFF2-40B4-BE49-F238E27FC236}">
                <a16:creationId xmlns:a16="http://schemas.microsoft.com/office/drawing/2014/main" id="{FF552497-89AC-4D31-9BE6-0D79212DC836}"/>
              </a:ext>
            </a:extLst>
          </p:cNvPr>
          <p:cNvSpPr/>
          <p:nvPr/>
        </p:nvSpPr>
        <p:spPr>
          <a:xfrm>
            <a:off x="6802484" y="2659295"/>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8" name="Circle">
            <a:extLst>
              <a:ext uri="{FF2B5EF4-FFF2-40B4-BE49-F238E27FC236}">
                <a16:creationId xmlns:a16="http://schemas.microsoft.com/office/drawing/2014/main" id="{AB04E51A-10D3-4F99-8C6D-A7FAA7367124}"/>
              </a:ext>
            </a:extLst>
          </p:cNvPr>
          <p:cNvSpPr/>
          <p:nvPr/>
        </p:nvSpPr>
        <p:spPr>
          <a:xfrm>
            <a:off x="6013005" y="2662984"/>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9" name="Circle">
            <a:extLst>
              <a:ext uri="{FF2B5EF4-FFF2-40B4-BE49-F238E27FC236}">
                <a16:creationId xmlns:a16="http://schemas.microsoft.com/office/drawing/2014/main" id="{4B0E28EE-E0CB-4A68-981A-1123F3DDC687}"/>
              </a:ext>
            </a:extLst>
          </p:cNvPr>
          <p:cNvSpPr/>
          <p:nvPr/>
        </p:nvSpPr>
        <p:spPr>
          <a:xfrm>
            <a:off x="5440174" y="265373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0" name="Circle">
            <a:extLst>
              <a:ext uri="{FF2B5EF4-FFF2-40B4-BE49-F238E27FC236}">
                <a16:creationId xmlns:a16="http://schemas.microsoft.com/office/drawing/2014/main" id="{E10DC5AF-69FE-41E1-A798-2621D350F113}"/>
              </a:ext>
            </a:extLst>
          </p:cNvPr>
          <p:cNvSpPr/>
          <p:nvPr/>
        </p:nvSpPr>
        <p:spPr>
          <a:xfrm>
            <a:off x="4606001" y="2661994"/>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1" name="Shape 452">
            <a:extLst>
              <a:ext uri="{FF2B5EF4-FFF2-40B4-BE49-F238E27FC236}">
                <a16:creationId xmlns:a16="http://schemas.microsoft.com/office/drawing/2014/main" id="{9DBB7525-1581-4E6B-A191-1D1B9C1D3CE6}"/>
              </a:ext>
            </a:extLst>
          </p:cNvPr>
          <p:cNvSpPr/>
          <p:nvPr/>
        </p:nvSpPr>
        <p:spPr>
          <a:xfrm>
            <a:off x="5190332" y="1715923"/>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153" name="Shape 457">
            <a:extLst>
              <a:ext uri="{FF2B5EF4-FFF2-40B4-BE49-F238E27FC236}">
                <a16:creationId xmlns:a16="http://schemas.microsoft.com/office/drawing/2014/main" id="{A0BAE500-8C2E-4FD6-867F-84661EFFBA95}"/>
              </a:ext>
            </a:extLst>
          </p:cNvPr>
          <p:cNvCxnSpPr/>
          <p:nvPr/>
        </p:nvCxnSpPr>
        <p:spPr>
          <a:xfrm>
            <a:off x="5543272" y="1556937"/>
            <a:ext cx="792591" cy="0"/>
          </a:xfrm>
          <a:prstGeom prst="straightConnector1">
            <a:avLst/>
          </a:prstGeom>
          <a:noFill/>
          <a:ln w="25400" cap="flat" cmpd="sng">
            <a:solidFill>
              <a:srgbClr val="52ADC8"/>
            </a:solidFill>
            <a:prstDash val="solid"/>
            <a:round/>
            <a:headEnd type="none" w="lg" len="lg"/>
            <a:tailEnd type="none" w="lg" len="lg"/>
          </a:ln>
        </p:spPr>
      </p:cxnSp>
      <p:sp>
        <p:nvSpPr>
          <p:cNvPr id="154" name="TextBox 153">
            <a:extLst>
              <a:ext uri="{FF2B5EF4-FFF2-40B4-BE49-F238E27FC236}">
                <a16:creationId xmlns:a16="http://schemas.microsoft.com/office/drawing/2014/main" id="{4FBD8B5A-9652-4FB3-A292-EB915C71E891}"/>
              </a:ext>
            </a:extLst>
          </p:cNvPr>
          <p:cNvSpPr txBox="1"/>
          <p:nvPr/>
        </p:nvSpPr>
        <p:spPr>
          <a:xfrm>
            <a:off x="5581870" y="1477544"/>
            <a:ext cx="732893" cy="461665"/>
          </a:xfrm>
          <a:prstGeom prst="rect">
            <a:avLst/>
          </a:prstGeom>
          <a:noFill/>
        </p:spPr>
        <p:txBody>
          <a:bodyPr wrap="none" rtlCol="0">
            <a:spAutoFit/>
          </a:bodyPr>
          <a:lstStyle/>
          <a:p>
            <a:r>
              <a:rPr lang="en-US" sz="2400" dirty="0">
                <a:solidFill>
                  <a:srgbClr val="42997E"/>
                </a:solidFill>
              </a:rPr>
              <a:t>max</a:t>
            </a:r>
          </a:p>
        </p:txBody>
      </p:sp>
      <p:sp>
        <p:nvSpPr>
          <p:cNvPr id="106" name="Rectangle 105">
            <a:extLst>
              <a:ext uri="{FF2B5EF4-FFF2-40B4-BE49-F238E27FC236}">
                <a16:creationId xmlns:a16="http://schemas.microsoft.com/office/drawing/2014/main" id="{C868CB40-16A1-43A8-9DF7-69D90FB7B934}"/>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23866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6085F7E-8624-47B7-8D22-945264F85FD7}"/>
                  </a:ext>
                </a:extLst>
              </p:cNvPr>
              <p:cNvSpPr>
                <a:spLocks noGrp="1"/>
              </p:cNvSpPr>
              <p:nvPr>
                <p:ph type="title"/>
              </p:nvPr>
            </p:nvSpPr>
            <p:spPr/>
            <p:txBody>
              <a:bodyPr/>
              <a:lstStyle/>
              <a:p>
                <a14:m>
                  <m:oMath xmlns:m="http://schemas.openxmlformats.org/officeDocument/2006/math">
                    <m:r>
                      <a:rPr lang="en-US" b="0" i="1" smtClean="0">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vs. </a:t>
                </a:r>
                <a14:m>
                  <m:oMath xmlns:m="http://schemas.openxmlformats.org/officeDocument/2006/math">
                    <m:r>
                      <a:rPr lang="en-US" b="0" i="1" smtClean="0">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36085F7E-8624-47B7-8D22-945264F85FD7}"/>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F2387B4-CFC8-412F-B860-7B8CA022CB9E}"/>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95AE619A-DA36-4E79-9C30-203337C5F0CD}"/>
                  </a:ext>
                </a:extLst>
              </p:cNvPr>
              <p:cNvSpPr>
                <a:spLocks noGrp="1"/>
              </p:cNvSpPr>
              <p:nvPr>
                <p:ph idx="1"/>
              </p:nvPr>
            </p:nvSpPr>
            <p:spPr>
              <a:xfrm>
                <a:off x="228600" y="1142999"/>
                <a:ext cx="8686800" cy="5562601"/>
              </a:xfrm>
            </p:spPr>
            <p:txBody>
              <a:bodyPr>
                <a:normAutofit fontScale="85000" lnSpcReduction="10000"/>
              </a:bodyPr>
              <a:lstStyle/>
              <a:p>
                <a14:m>
                  <m:oMath xmlns:m="http://schemas.openxmlformats.org/officeDocument/2006/math">
                    <m:r>
                      <a:rPr lang="en-US" b="0" i="1" smtClean="0">
                        <a:solidFill>
                          <a:schemeClr val="tx1"/>
                        </a:solidFill>
                        <a:latin typeface="Cambria Math" panose="02040503050406030204" pitchFamily="18" charset="0"/>
                      </a:rPr>
                      <m:t>𝑞</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oMath>
                </a14:m>
                <a:r>
                  <a:rPr lang="en-US" dirty="0">
                    <a:solidFill>
                      <a:schemeClr val="tx1"/>
                    </a:solidFill>
                  </a:rPr>
                  <a:t> contains more information than </a:t>
                </a:r>
                <a14:m>
                  <m:oMath xmlns:m="http://schemas.openxmlformats.org/officeDocument/2006/math">
                    <m:r>
                      <a:rPr lang="en-US" b="0" i="1" smtClean="0">
                        <a:solidFill>
                          <a:schemeClr val="tx1"/>
                        </a:solidFill>
                        <a:latin typeface="Cambria Math" panose="02040503050406030204" pitchFamily="18" charset="0"/>
                      </a:rPr>
                      <m:t>𝑣</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oMath>
                </a14:m>
                <a:r>
                  <a:rPr lang="en-US" dirty="0">
                    <a:solidFill>
                      <a:schemeClr val="tx1"/>
                    </a:solidFill>
                  </a:rPr>
                  <a:t>. </a:t>
                </a:r>
                <a:r>
                  <a:rPr lang="en-US" dirty="0"/>
                  <a:t>Given</a:t>
                </a:r>
                <a:r>
                  <a:rPr lang="en-US" dirty="0">
                    <a:solidFill>
                      <a:srgbClr val="C00000"/>
                    </a:solidFill>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a:latin typeface="Cambria Math" panose="02040503050406030204" pitchFamily="18" charset="0"/>
                      </a:rPr>
                      <m:t>=</m:t>
                    </m:r>
                    <m:r>
                      <m:rPr>
                        <m:sty m:val="p"/>
                      </m:rPr>
                      <a:rPr lang="en-US">
                        <a:latin typeface="Cambria Math" panose="02040503050406030204" pitchFamily="18" charset="0"/>
                      </a:rPr>
                      <m:t>arg</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a:t>
                </a:r>
              </a:p>
              <a:p>
                <a:r>
                  <a:rPr lang="en-US" dirty="0">
                    <a:solidFill>
                      <a:srgbClr val="C00000"/>
                    </a:solidFill>
                  </a:rPr>
                  <a:t>Can </a:t>
                </a:r>
                <a:r>
                  <a:rPr lang="en-US" altLang="zh-CN" dirty="0">
                    <a:solidFill>
                      <a:srgbClr val="C00000"/>
                    </a:solidFill>
                  </a:rPr>
                  <a:t>always</a:t>
                </a:r>
                <a:r>
                  <a:rPr lang="en-US" dirty="0">
                    <a:solidFill>
                      <a:srgbClr val="C00000"/>
                    </a:solidFill>
                  </a:rPr>
                  <a:t> </a:t>
                </a:r>
                <a:r>
                  <a:rPr lang="en-US" dirty="0">
                    <a:solidFill>
                      <a:schemeClr val="tx1"/>
                    </a:solidFill>
                  </a:rPr>
                  <a:t>go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t>
                </a:r>
                <a:r>
                  <a:rPr lang="en-US" dirty="0">
                    <a:solidFill>
                      <a:schemeClr val="tx1"/>
                    </a:solidFill>
                  </a:rPr>
                  <a:t>to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solidFill>
                      <a:schemeClr val="tx1"/>
                    </a:solidFill>
                  </a:rPr>
                  <a:t>, or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to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b="0" i="1" dirty="0" smtClean="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solidFill>
                      <a:schemeClr val="tx1"/>
                    </a:solidFill>
                  </a:rPr>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solidFill>
                    <a:schemeClr val="tx1"/>
                  </a:solidFill>
                </a:endParaRPr>
              </a:p>
              <a:p>
                <a:r>
                  <a:rPr lang="en-US" dirty="0">
                    <a:solidFill>
                      <a:schemeClr val="tx1"/>
                    </a:solidFill>
                  </a:rPr>
                  <a:t>With known MDP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solidFill>
                      <a:schemeClr val="tx1"/>
                    </a:solidFill>
                  </a:rPr>
                  <a:t>, </a:t>
                </a:r>
                <a:r>
                  <a:rPr lang="en-US" dirty="0"/>
                  <a:t>i.e., model-based</a:t>
                </a:r>
                <a:r>
                  <a:rPr lang="en-US" dirty="0">
                    <a:solidFill>
                      <a:schemeClr val="tx1"/>
                    </a:solidFill>
                  </a:rPr>
                  <a:t>): </a:t>
                </a:r>
                <a:r>
                  <a:rPr lang="en-US" dirty="0">
                    <a:solidFill>
                      <a:srgbClr val="C00000"/>
                    </a:solidFill>
                  </a:rPr>
                  <a:t>can</a:t>
                </a:r>
                <a:r>
                  <a:rPr lang="en-US" dirty="0">
                    <a:solidFill>
                      <a:schemeClr val="tx1"/>
                    </a:solidFill>
                  </a:rPr>
                  <a:t> go from</a:t>
                </a:r>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b="0" i="1" smtClean="0">
                            <a:latin typeface="Cambria Math" panose="02040503050406030204" pitchFamily="18" charset="0"/>
                          </a:rPr>
                          <m:t>𝑟</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dirty="0">
                  <a:solidFill>
                    <a:schemeClr val="tx1"/>
                  </a:solidFill>
                </a:endParaRPr>
              </a:p>
              <a:p>
                <a:r>
                  <a:rPr lang="en-US" dirty="0">
                    <a:solidFill>
                      <a:schemeClr val="tx1"/>
                    </a:solidFill>
                  </a:rPr>
                  <a:t>With unknown MDP </a:t>
                </a:r>
                <a:r>
                  <a:rPr lang="en-US" dirty="0"/>
                  <a:t>(unknown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i.e., model-free) </a:t>
                </a:r>
                <a:r>
                  <a:rPr lang="en-US" dirty="0">
                    <a:solidFill>
                      <a:schemeClr val="tx1"/>
                    </a:solidFill>
                  </a:rPr>
                  <a:t>: </a:t>
                </a:r>
                <a:r>
                  <a:rPr lang="en-US" dirty="0">
                    <a:solidFill>
                      <a:srgbClr val="C00000"/>
                    </a:solidFill>
                  </a:rPr>
                  <a:t>cannot</a:t>
                </a:r>
                <a:r>
                  <a:rPr lang="en-US" dirty="0"/>
                  <a:t> go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US" dirty="0">
                  <a:solidFill>
                    <a:schemeClr val="tx1"/>
                  </a:solidFill>
                </a:endParaRPr>
              </a:p>
              <a:p>
                <a:endParaRPr lang="en-US" b="0" i="1" dirty="0">
                  <a:solidFill>
                    <a:schemeClr val="tx1"/>
                  </a:solidFill>
                  <a:latin typeface="Cambria Math" panose="02040503050406030204" pitchFamily="18" charset="0"/>
                </a:endParaRPr>
              </a:p>
              <a:p>
                <a:endParaRPr lang="en-SE" dirty="0">
                  <a:solidFill>
                    <a:schemeClr val="tx1"/>
                  </a:solidFill>
                </a:endParaRPr>
              </a:p>
            </p:txBody>
          </p:sp>
        </mc:Choice>
        <mc:Fallback xmlns="">
          <p:sp>
            <p:nvSpPr>
              <p:cNvPr id="5" name="Content Placeholder 2">
                <a:extLst>
                  <a:ext uri="{FF2B5EF4-FFF2-40B4-BE49-F238E27FC236}">
                    <a16:creationId xmlns:a16="http://schemas.microsoft.com/office/drawing/2014/main" id="{95AE619A-DA36-4E79-9C30-203337C5F0CD}"/>
                  </a:ext>
                </a:extLst>
              </p:cNvPr>
              <p:cNvSpPr>
                <a:spLocks noGrp="1" noRot="1" noChangeAspect="1" noMove="1" noResize="1" noEditPoints="1" noAdjustHandles="1" noChangeArrowheads="1" noChangeShapeType="1" noTextEdit="1"/>
              </p:cNvSpPr>
              <p:nvPr>
                <p:ph idx="1"/>
              </p:nvPr>
            </p:nvSpPr>
            <p:spPr>
              <a:xfrm>
                <a:off x="228600" y="1142999"/>
                <a:ext cx="8686800" cy="5562601"/>
              </a:xfrm>
              <a:blipFill>
                <a:blip r:embed="rId4"/>
                <a:stretch>
                  <a:fillRect l="-1193" t="-1643" r="-1825"/>
                </a:stretch>
              </a:blipFill>
            </p:spPr>
            <p:txBody>
              <a:bodyPr/>
              <a:lstStyle/>
              <a:p>
                <a:r>
                  <a:rPr lang="en-SE">
                    <a:noFill/>
                  </a:rPr>
                  <a:t> </a:t>
                </a:r>
              </a:p>
            </p:txBody>
          </p:sp>
        </mc:Fallback>
      </mc:AlternateContent>
      <p:sp>
        <p:nvSpPr>
          <p:cNvPr id="8" name="Rectangle 7">
            <a:extLst>
              <a:ext uri="{FF2B5EF4-FFF2-40B4-BE49-F238E27FC236}">
                <a16:creationId xmlns:a16="http://schemas.microsoft.com/office/drawing/2014/main" id="{629711B5-A05B-4FBA-84E6-B310D10E4B1C}"/>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4267591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2D6A5-2DDB-4BED-9FA3-260AEDE6F78E}"/>
              </a:ext>
            </a:extLst>
          </p:cNvPr>
          <p:cNvSpPr>
            <a:spLocks noGrp="1"/>
          </p:cNvSpPr>
          <p:nvPr>
            <p:ph type="title"/>
          </p:nvPr>
        </p:nvSpPr>
        <p:spPr/>
        <p:txBody>
          <a:bodyPr/>
          <a:lstStyle/>
          <a:p>
            <a:r>
              <a:rPr lang="en-US" dirty="0"/>
              <a:t>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33E86E-648B-4EDA-9909-DA6CA00FE200}"/>
                  </a:ext>
                </a:extLst>
              </p:cNvPr>
              <p:cNvSpPr>
                <a:spLocks noGrp="1"/>
              </p:cNvSpPr>
              <p:nvPr>
                <p:ph idx="1"/>
              </p:nvPr>
            </p:nvSpPr>
            <p:spPr/>
            <p:txBody>
              <a:bodyPr>
                <a:normAutofit/>
              </a:bodyPr>
              <a:lstStyle/>
              <a:p>
                <a:r>
                  <a:rPr lang="en-US" dirty="0">
                    <a:solidFill>
                      <a:schemeClr val="tx1"/>
                    </a:solidFill>
                  </a:rPr>
                  <a:t>Also called the Prediction Problem</a:t>
                </a:r>
              </a:p>
              <a:p>
                <a:r>
                  <a:rPr lang="en-US" dirty="0">
                    <a:solidFill>
                      <a:schemeClr val="tx1"/>
                    </a:solidFill>
                  </a:rPr>
                  <a:t>Predict Value Function for given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 by solving Bellman Exp. Equation for State Value Function</a:t>
                </a: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sSup>
                          <m:sSupPr>
                            <m:ctrlPr>
                              <a:rPr lang="en-US" i="1">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𝑟</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r>
                  <a:rPr lang="en-US" dirty="0">
                    <a:solidFill>
                      <a:schemeClr val="tx1"/>
                    </a:solidFill>
                  </a:rPr>
                  <a:t>A set of linear equations that can be solved efficiently for small system</a:t>
                </a:r>
              </a:p>
              <a:p>
                <a:pPr lvl="1"/>
                <a:r>
                  <a:rPr lang="en-US" dirty="0"/>
                  <a:t># unknowns = # equations = # states </a:t>
                </a: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3033E86E-648B-4EDA-9909-DA6CA00FE200}"/>
                  </a:ext>
                </a:extLst>
              </p:cNvPr>
              <p:cNvSpPr>
                <a:spLocks noGrp="1" noRot="1" noChangeAspect="1" noMove="1" noResize="1" noEditPoints="1" noAdjustHandles="1" noChangeArrowheads="1" noChangeShapeType="1" noTextEdit="1"/>
              </p:cNvSpPr>
              <p:nvPr>
                <p:ph idx="1"/>
              </p:nvPr>
            </p:nvSpPr>
            <p:spPr>
              <a:blipFill>
                <a:blip r:embed="rId3"/>
                <a:stretch>
                  <a:fillRect l="-1704" t="-1553" r="-281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472DFAA-BF60-4C35-AE33-184DCE164F49}"/>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Tree>
    <p:extLst>
      <p:ext uri="{BB962C8B-B14F-4D97-AF65-F5344CB8AC3E}">
        <p14:creationId xmlns:p14="http://schemas.microsoft.com/office/powerpoint/2010/main" val="3619918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CCD9C-1EA4-470C-AAC7-85E889C4CCDD}"/>
              </a:ext>
            </a:extLst>
          </p:cNvPr>
          <p:cNvSpPr>
            <a:spLocks noGrp="1"/>
          </p:cNvSpPr>
          <p:nvPr>
            <p:ph type="title"/>
          </p:nvPr>
        </p:nvSpPr>
        <p:spPr>
          <a:xfrm>
            <a:off x="304800" y="274638"/>
            <a:ext cx="8534400" cy="868362"/>
          </a:xfrm>
        </p:spPr>
        <p:txBody>
          <a:bodyPr/>
          <a:lstStyle/>
          <a:p>
            <a:r>
              <a:rPr lang="en-US" sz="3600" dirty="0" err="1"/>
              <a:t>Simplfied</a:t>
            </a:r>
            <a:r>
              <a:rPr lang="en-US" sz="3600" dirty="0"/>
              <a:t> Bellman Equations for Deterministic Env</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682535-5612-45D7-8521-97138A655DDB}"/>
                  </a:ext>
                </a:extLst>
              </p:cNvPr>
              <p:cNvSpPr>
                <a:spLocks noGrp="1"/>
              </p:cNvSpPr>
              <p:nvPr>
                <p:ph idx="1"/>
              </p:nvPr>
            </p:nvSpPr>
            <p:spPr>
              <a:xfrm>
                <a:off x="457200" y="1295400"/>
                <a:ext cx="8229600" cy="5181600"/>
              </a:xfrm>
            </p:spPr>
            <p:txBody>
              <a:bodyPr>
                <a:normAutofit fontScale="92500" lnSpcReduction="10000"/>
              </a:bodyPr>
              <a:lstStyle/>
              <a:p>
                <a:r>
                  <a:rPr lang="en-US" dirty="0"/>
                  <a:t>Bellman Equations:</a:t>
                </a:r>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i="1" dirty="0">
                  <a:latin typeface="Cambria Math" panose="02040503050406030204" pitchFamily="18" charset="0"/>
                </a:endParaRPr>
              </a:p>
              <a:p>
                <a:r>
                  <a:rPr lang="en-US" dirty="0"/>
                  <a:t>For Deterministic Env: there is only one possible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oMath>
                </a14:m>
                <a:r>
                  <a:rPr lang="en-US" dirty="0"/>
                  <a:t> for a given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(we use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oMath>
                </a14:m>
                <a:r>
                  <a:rPr lang="en-US" dirty="0"/>
                  <a:t> to emphasize that reward </a:t>
                </a:r>
                <a14:m>
                  <m:oMath xmlns:m="http://schemas.openxmlformats.org/officeDocument/2006/math">
                    <m:r>
                      <a:rPr lang="en-US" i="1">
                        <a:latin typeface="Cambria Math" panose="02040503050406030204" pitchFamily="18" charset="0"/>
                      </a:rPr>
                      <m:t>𝑟</m:t>
                    </m:r>
                  </m:oMath>
                </a14:m>
                <a:r>
                  <a:rPr lang="en-US" dirty="0"/>
                  <a:t> is specific to this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p:txBody>
          </p:sp>
        </mc:Choice>
        <mc:Fallback xmlns="">
          <p:sp>
            <p:nvSpPr>
              <p:cNvPr id="3" name="Content Placeholder 2">
                <a:extLst>
                  <a:ext uri="{FF2B5EF4-FFF2-40B4-BE49-F238E27FC236}">
                    <a16:creationId xmlns:a16="http://schemas.microsoft.com/office/drawing/2014/main" id="{D9682535-5612-45D7-8521-97138A655DDB}"/>
                  </a:ext>
                </a:extLst>
              </p:cNvPr>
              <p:cNvSpPr>
                <a:spLocks noGrp="1" noRot="1" noChangeAspect="1" noMove="1" noResize="1" noEditPoints="1" noAdjustHandles="1" noChangeArrowheads="1" noChangeShapeType="1" noTextEdit="1"/>
              </p:cNvSpPr>
              <p:nvPr>
                <p:ph idx="1"/>
              </p:nvPr>
            </p:nvSpPr>
            <p:spPr>
              <a:xfrm>
                <a:off x="457200" y="1295400"/>
                <a:ext cx="8229600" cy="5181600"/>
              </a:xfrm>
              <a:blipFill>
                <a:blip r:embed="rId2"/>
                <a:stretch>
                  <a:fillRect l="-1481" t="-270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019459-2988-44E6-A7AA-121EA70FF926}"/>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23</a:t>
            </a:fld>
            <a:endParaRPr lang="en-US" altLang="zh-CN" dirty="0"/>
          </a:p>
        </p:txBody>
      </p:sp>
    </p:spTree>
    <p:extLst>
      <p:ext uri="{BB962C8B-B14F-4D97-AF65-F5344CB8AC3E}">
        <p14:creationId xmlns:p14="http://schemas.microsoft.com/office/powerpoint/2010/main" val="38561252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8011-9AF2-4BDE-984E-DE821DD43E2E}"/>
              </a:ext>
            </a:extLst>
          </p:cNvPr>
          <p:cNvSpPr>
            <a:spLocks noGrp="1"/>
          </p:cNvSpPr>
          <p:nvPr>
            <p:ph type="title"/>
          </p:nvPr>
        </p:nvSpPr>
        <p:spPr>
          <a:xfrm>
            <a:off x="457200" y="0"/>
            <a:ext cx="8229600" cy="868362"/>
          </a:xfrm>
        </p:spPr>
        <p:txBody>
          <a:bodyPr/>
          <a:lstStyle/>
          <a:p>
            <a:r>
              <a:rPr lang="en-US" dirty="0"/>
              <a:t>Grid World1: 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37942F-916E-4079-B9E1-FC4C605320A2}"/>
                  </a:ext>
                </a:extLst>
              </p:cNvPr>
              <p:cNvSpPr>
                <a:spLocks noGrp="1"/>
              </p:cNvSpPr>
              <p:nvPr>
                <p:ph idx="1"/>
              </p:nvPr>
            </p:nvSpPr>
            <p:spPr>
              <a:xfrm>
                <a:off x="-76200" y="762000"/>
                <a:ext cx="7010400" cy="6248400"/>
              </a:xfrm>
            </p:spPr>
            <p:txBody>
              <a:bodyPr>
                <a:normAutofit fontScale="40000" lnSpcReduction="20000"/>
              </a:bodyPr>
              <a:lstStyle/>
              <a:p>
                <a:r>
                  <a:rPr lang="en-US" dirty="0">
                    <a:solidFill>
                      <a:srgbClr val="C00000"/>
                    </a:solidFill>
                  </a:rPr>
                  <a:t>Deterministic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𝐷</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m:t>
                        </m:r>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𝑑</m:t>
                        </m:r>
                      </m:e>
                    </m:d>
                  </m:oMath>
                </a14:m>
                <a:r>
                  <a:rPr lang="en-US" dirty="0"/>
                  <a:t> always moves to the next state in the movement direction, unless it is blocked by the walls. </a:t>
                </a:r>
                <a:r>
                  <a:rPr lang="en-US" dirty="0">
                    <a:ea typeface="ＭＳ Ｐゴシック" pitchFamily="34" charset="-128"/>
                  </a:rPr>
                  <a:t>Discount factor </a:t>
                </a:r>
                <a14:m>
                  <m:oMath xmlns:m="http://schemas.openxmlformats.org/officeDocument/2006/math">
                    <m:r>
                      <a:rPr lang="en-US" i="1">
                        <a:latin typeface="Cambria Math" panose="02040503050406030204" pitchFamily="18" charset="0"/>
                        <a:ea typeface="ＭＳ Ｐゴシック" pitchFamily="34" charset="-128"/>
                      </a:rPr>
                      <m:t>𝛾</m:t>
                    </m:r>
                    <m:r>
                      <a:rPr lang="en-US" i="1">
                        <a:latin typeface="Cambria Math" panose="02040503050406030204" pitchFamily="18" charset="0"/>
                        <a:ea typeface="ＭＳ Ｐゴシック" pitchFamily="34" charset="-128"/>
                      </a:rPr>
                      <m:t>=0.7</m:t>
                    </m:r>
                  </m:oMath>
                </a14:m>
                <a:r>
                  <a:rPr lang="en-US" dirty="0"/>
                  <a:t>.</a:t>
                </a:r>
              </a:p>
              <a:p>
                <a:r>
                  <a:rPr lang="en-US" dirty="0">
                    <a:solidFill>
                      <a:srgbClr val="C00000"/>
                    </a:solidFill>
                    <a:ea typeface="ＭＳ Ｐゴシック" pitchFamily="34" charset="-128"/>
                  </a:rPr>
                  <a:t>Random policy: </a:t>
                </a:r>
                <a:r>
                  <a:rPr lang="en-US" dirty="0"/>
                  <a:t>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𝐷</m:t>
                        </m:r>
                      </m:e>
                    </m:d>
                  </m:oMath>
                </a14:m>
                <a:r>
                  <a:rPr lang="en-US" dirty="0"/>
                  <a:t> takes a random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with equal probability of </a:t>
                </a:r>
                <a14:m>
                  <m:oMath xmlns:m="http://schemas.openxmlformats.org/officeDocument/2006/math">
                    <m:r>
                      <a:rPr lang="en-US" b="0" i="1" smtClean="0">
                        <a:latin typeface="Cambria Math" panose="02040503050406030204" pitchFamily="18" charset="0"/>
                        <a:ea typeface="ＭＳ Ｐゴシック" pitchFamily="34" charset="-128"/>
                      </a:rPr>
                      <m:t>0.25</m:t>
                    </m:r>
                  </m:oMath>
                </a14:m>
                <a:r>
                  <a:rPr lang="en-US" dirty="0">
                    <a:ea typeface="ＭＳ Ｐゴシック" pitchFamily="34" charset="-128"/>
                  </a:rPr>
                  <a:t> each. </a:t>
                </a:r>
              </a:p>
              <a:p>
                <a:r>
                  <a:rPr lang="en-US" dirty="0"/>
                  <a:t>Bellman Exp. Equation for det env:</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b="0" i="1" smtClean="0">
                        <a:latin typeface="Cambria Math" panose="02040503050406030204" pitchFamily="18" charset="0"/>
                      </a:rPr>
                      <m:t>0.25</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𝑑</m:t>
                        </m:r>
                        <m:r>
                          <a:rPr lang="en-US" i="1">
                            <a:latin typeface="Cambria Math" panose="02040503050406030204" pitchFamily="18" charset="0"/>
                          </a:rPr>
                          <m:t>)</m:t>
                        </m:r>
                      </m:e>
                    </m:d>
                    <m:r>
                      <a:rPr lang="en-US" b="0" i="1" smtClean="0">
                        <a:latin typeface="Cambria Math" panose="02040503050406030204" pitchFamily="18" charset="0"/>
                      </a:rPr>
                      <m:t>=0.5⋅</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m:t>
                    </m:r>
                    <m:d>
                      <m:dPr>
                        <m:ctrlPr>
                          <a:rPr lang="en-US" i="1">
                            <a:latin typeface="Cambria Math" panose="02040503050406030204" pitchFamily="18" charset="0"/>
                          </a:rPr>
                        </m:ctrlPr>
                      </m:dPr>
                      <m:e>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𝐴</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oMath>
                </a14:m>
                <a:endParaRPr lang="en-US" b="0"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+0.5⋅</m:t>
                    </m:r>
                    <m:d>
                      <m:dPr>
                        <m:ctrlPr>
                          <a:rPr lang="en-US" i="1">
                            <a:latin typeface="Cambria Math" panose="02040503050406030204" pitchFamily="18" charset="0"/>
                          </a:rPr>
                        </m:ctrlPr>
                      </m:dPr>
                      <m:e>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+0.5⋅0.7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𝐴</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=0.25</m:t>
                    </m:r>
                    <m:r>
                      <a:rPr lang="en-US" b="0" i="1" smtClean="0">
                        <a:latin typeface="Cambria Math" panose="02040503050406030204" pitchFamily="18" charset="0"/>
                      </a:rPr>
                      <m:t>⋅</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5</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oMath>
                </a14:m>
                <a:endParaRPr lang="en-US" i="1" dirty="0">
                  <a:latin typeface="Cambria Math" panose="02040503050406030204" pitchFamily="18" charset="0"/>
                </a:endParaRPr>
              </a:p>
              <a:p>
                <a:r>
                  <a:rPr lang="en-US" sz="3300" dirty="0"/>
                  <a:t>Solution</a:t>
                </a:r>
                <a:r>
                  <a:rPr lang="en-US" i="1" dirty="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=4.2,</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i="1" smtClean="0">
                        <a:latin typeface="Cambria Math" panose="02040503050406030204" pitchFamily="18" charset="0"/>
                      </a:rPr>
                      <m:t>6</m:t>
                    </m:r>
                    <m:r>
                      <a:rPr lang="en-US" b="0" i="1" smtClean="0">
                        <a:latin typeface="Cambria Math" panose="02040503050406030204" pitchFamily="18" charset="0"/>
                      </a:rPr>
                      <m:t>.1,</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2.2</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r>
                      <a:rPr lang="en-US" b="0" i="1" smtClean="0">
                        <a:latin typeface="Cambria Math" panose="02040503050406030204" pitchFamily="18" charset="0"/>
                      </a:rPr>
                      <m:t>4.2</m:t>
                    </m:r>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can also be obtained.</a:t>
                </a:r>
                <a:endParaRPr lang="en-SE" dirty="0"/>
              </a:p>
              <a:p>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BD37942F-916E-4079-B9E1-FC4C605320A2}"/>
                  </a:ext>
                </a:extLst>
              </p:cNvPr>
              <p:cNvSpPr>
                <a:spLocks noGrp="1" noRot="1" noChangeAspect="1" noMove="1" noResize="1" noEditPoints="1" noAdjustHandles="1" noChangeArrowheads="1" noChangeShapeType="1" noTextEdit="1"/>
              </p:cNvSpPr>
              <p:nvPr>
                <p:ph idx="1"/>
              </p:nvPr>
            </p:nvSpPr>
            <p:spPr>
              <a:xfrm>
                <a:off x="-76200" y="762000"/>
                <a:ext cx="7010400" cy="6248400"/>
              </a:xfrm>
              <a:blipFill>
                <a:blip r:embed="rId3"/>
                <a:stretch>
                  <a:fillRect l="-87" t="-68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2D2A0E4-C243-4338-BFF6-56623FEEC13E}"/>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6" name="Picture 5">
            <a:extLst>
              <a:ext uri="{FF2B5EF4-FFF2-40B4-BE49-F238E27FC236}">
                <a16:creationId xmlns:a16="http://schemas.microsoft.com/office/drawing/2014/main" id="{81D29F57-2552-498E-9CC0-403971F605B4}"/>
              </a:ext>
            </a:extLst>
          </p:cNvPr>
          <p:cNvPicPr>
            <a:picLocks noChangeAspect="1"/>
          </p:cNvPicPr>
          <p:nvPr/>
        </p:nvPicPr>
        <p:blipFill>
          <a:blip r:embed="rId4"/>
          <a:stretch>
            <a:fillRect/>
          </a:stretch>
        </p:blipFill>
        <p:spPr>
          <a:xfrm>
            <a:off x="7090151" y="1297727"/>
            <a:ext cx="1952898" cy="2886478"/>
          </a:xfrm>
          <a:prstGeom prst="rect">
            <a:avLst/>
          </a:prstGeom>
        </p:spPr>
      </p:pic>
      <p:pic>
        <p:nvPicPr>
          <p:cNvPr id="7" name="Picture 6">
            <a:extLst>
              <a:ext uri="{FF2B5EF4-FFF2-40B4-BE49-F238E27FC236}">
                <a16:creationId xmlns:a16="http://schemas.microsoft.com/office/drawing/2014/main" id="{D13C73A5-8CB8-43B9-BF6C-72DBA07B1BA4}"/>
              </a:ext>
            </a:extLst>
          </p:cNvPr>
          <p:cNvPicPr>
            <a:picLocks noChangeAspect="1"/>
          </p:cNvPicPr>
          <p:nvPr/>
        </p:nvPicPr>
        <p:blipFill>
          <a:blip r:embed="rId5"/>
          <a:stretch>
            <a:fillRect/>
          </a:stretch>
        </p:blipFill>
        <p:spPr>
          <a:xfrm>
            <a:off x="6750330" y="4267200"/>
            <a:ext cx="2317470" cy="1967663"/>
          </a:xfrm>
          <a:prstGeom prst="rect">
            <a:avLst/>
          </a:prstGeom>
        </p:spPr>
      </p:pic>
      <p:sp>
        <p:nvSpPr>
          <p:cNvPr id="8" name="TextBox 7">
            <a:extLst>
              <a:ext uri="{FF2B5EF4-FFF2-40B4-BE49-F238E27FC236}">
                <a16:creationId xmlns:a16="http://schemas.microsoft.com/office/drawing/2014/main" id="{27D86D41-A78F-4200-9D7E-7F79934A228A}"/>
              </a:ext>
            </a:extLst>
          </p:cNvPr>
          <p:cNvSpPr txBox="1"/>
          <p:nvPr/>
        </p:nvSpPr>
        <p:spPr>
          <a:xfrm>
            <a:off x="7908948" y="4530438"/>
            <a:ext cx="617477" cy="307777"/>
          </a:xfrm>
          <a:prstGeom prst="rect">
            <a:avLst/>
          </a:prstGeom>
          <a:noFill/>
        </p:spPr>
        <p:txBody>
          <a:bodyPr wrap="none" rtlCol="0">
            <a:spAutoFit/>
          </a:bodyPr>
          <a:lstStyle/>
          <a:p>
            <a:r>
              <a:rPr lang="en-US" sz="1400" dirty="0"/>
              <a:t>BF=4</a:t>
            </a:r>
            <a:endParaRPr lang="en-SE" sz="1400" dirty="0"/>
          </a:p>
        </p:txBody>
      </p:sp>
      <p:sp>
        <p:nvSpPr>
          <p:cNvPr id="9" name="TextBox 8">
            <a:extLst>
              <a:ext uri="{FF2B5EF4-FFF2-40B4-BE49-F238E27FC236}">
                <a16:creationId xmlns:a16="http://schemas.microsoft.com/office/drawing/2014/main" id="{74A2C58E-ED6D-4CAD-8CF6-3AB2F74F020A}"/>
              </a:ext>
            </a:extLst>
          </p:cNvPr>
          <p:cNvSpPr txBox="1"/>
          <p:nvPr/>
        </p:nvSpPr>
        <p:spPr>
          <a:xfrm>
            <a:off x="8147941" y="5016944"/>
            <a:ext cx="617477" cy="307777"/>
          </a:xfrm>
          <a:prstGeom prst="rect">
            <a:avLst/>
          </a:prstGeom>
          <a:noFill/>
        </p:spPr>
        <p:txBody>
          <a:bodyPr wrap="none" rtlCol="0">
            <a:spAutoFit/>
          </a:bodyPr>
          <a:lstStyle/>
          <a:p>
            <a:r>
              <a:rPr lang="en-US" sz="1400" dirty="0"/>
              <a:t>BF=1</a:t>
            </a:r>
            <a:endParaRPr lang="en-SE" sz="1400" dirty="0"/>
          </a:p>
        </p:txBody>
      </p:sp>
      <p:sp>
        <p:nvSpPr>
          <p:cNvPr id="10" name="TextBox 9">
            <a:extLst>
              <a:ext uri="{FF2B5EF4-FFF2-40B4-BE49-F238E27FC236}">
                <a16:creationId xmlns:a16="http://schemas.microsoft.com/office/drawing/2014/main" id="{A5945AE0-AD48-451D-AE09-76F403221C3D}"/>
              </a:ext>
            </a:extLst>
          </p:cNvPr>
          <p:cNvSpPr txBox="1"/>
          <p:nvPr/>
        </p:nvSpPr>
        <p:spPr>
          <a:xfrm>
            <a:off x="7123180" y="6171664"/>
            <a:ext cx="1886839" cy="292388"/>
          </a:xfrm>
          <a:prstGeom prst="rect">
            <a:avLst/>
          </a:prstGeom>
          <a:noFill/>
        </p:spPr>
        <p:txBody>
          <a:bodyPr wrap="square">
            <a:spAutoFit/>
          </a:bodyPr>
          <a:lstStyle/>
          <a:p>
            <a:r>
              <a:rPr lang="en-US" sz="1300" dirty="0"/>
              <a:t>(BF: Branching Factor)</a:t>
            </a:r>
            <a:endParaRPr lang="en-SE" sz="1300" dirty="0"/>
          </a:p>
        </p:txBody>
      </p:sp>
    </p:spTree>
    <p:extLst>
      <p:ext uri="{BB962C8B-B14F-4D97-AF65-F5344CB8AC3E}">
        <p14:creationId xmlns:p14="http://schemas.microsoft.com/office/powerpoint/2010/main" val="1731435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68454-05FD-4CAC-A7DF-4E01C8386D0A}"/>
              </a:ext>
            </a:extLst>
          </p:cNvPr>
          <p:cNvSpPr>
            <a:spLocks noGrp="1"/>
          </p:cNvSpPr>
          <p:nvPr>
            <p:ph type="title"/>
          </p:nvPr>
        </p:nvSpPr>
        <p:spPr/>
        <p:txBody>
          <a:bodyPr/>
          <a:lstStyle/>
          <a:p>
            <a:r>
              <a:rPr lang="en-US" dirty="0"/>
              <a:t>Iterative 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6CA124-AC73-4C0C-B10E-67B6B5E5E858}"/>
                  </a:ext>
                </a:extLst>
              </p:cNvPr>
              <p:cNvSpPr>
                <a:spLocks noGrp="1"/>
              </p:cNvSpPr>
              <p:nvPr>
                <p:ph idx="1"/>
              </p:nvPr>
            </p:nvSpPr>
            <p:spPr>
              <a:xfrm>
                <a:off x="304800" y="990600"/>
                <a:ext cx="8600028" cy="2133600"/>
              </a:xfrm>
            </p:spPr>
            <p:txBody>
              <a:bodyPr>
                <a:normAutofit fontScale="55000" lnSpcReduction="20000"/>
              </a:bodyPr>
              <a:lstStyle/>
              <a:p>
                <a:r>
                  <a:rPr lang="en-US" dirty="0"/>
                  <a:t>If # states are too large, it may be too expensive to solve the set of linear Bellman Exp. Equations. We can use Iterative Policy Evaluation and solve the recursive Bellman equations with iterative updates:</a:t>
                </a:r>
              </a:p>
              <a:p>
                <a:pPr lvl="1"/>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r>
                      <a:rPr lang="en-US" i="1">
                        <a:latin typeface="Cambria Math" panose="02040503050406030204" pitchFamily="18" charset="0"/>
                      </a:rPr>
                      <m:t>𝐵𝑒𝑙𝑙𝑚𝑎𝑛</m:t>
                    </m:r>
                    <m:d>
                      <m:dPr>
                        <m:ctrlPr>
                          <a:rPr lang="en-US" i="1">
                            <a:latin typeface="Cambria Math" panose="02040503050406030204" pitchFamily="18" charset="0"/>
                          </a:rPr>
                        </m:ctrlPr>
                      </m:dPr>
                      <m:e>
                        <m:r>
                          <a:rPr lang="en-US" b="0" i="1" smtClean="0">
                            <a:latin typeface="Cambria Math" panose="02040503050406030204" pitchFamily="18" charset="0"/>
                          </a:rPr>
                          <m:t>𝑣</m:t>
                        </m:r>
                        <m:d>
                          <m:dPr>
                            <m:ctrlPr>
                              <a:rPr lang="en-US" i="1">
                                <a:latin typeface="Cambria Math" panose="02040503050406030204" pitchFamily="18" charset="0"/>
                              </a:rPr>
                            </m:ctrlPr>
                          </m:dPr>
                          <m:e>
                            <m:sSup>
                              <m:sSupPr>
                                <m:ctrlPr>
                                  <a:rPr lang="en-US" b="0" i="1" smtClean="0">
                                    <a:latin typeface="Cambria Math" panose="02040503050406030204" pitchFamily="18" charset="0"/>
                                  </a:rPr>
                                </m:ctrlPr>
                              </m:sSupPr>
                              <m:e>
                                <m:r>
                                  <a:rPr lang="en-US" i="1">
                                    <a:latin typeface="Cambria Math" panose="02040503050406030204" pitchFamily="18" charset="0"/>
                                  </a:rPr>
                                  <m:t>𝑠</m:t>
                                </m:r>
                              </m:e>
                              <m:sup>
                                <m:r>
                                  <a:rPr lang="en-US" b="0" i="1" smtClean="0">
                                    <a:latin typeface="Cambria Math" panose="02040503050406030204" pitchFamily="18" charset="0"/>
                                  </a:rPr>
                                  <m:t>′</m:t>
                                </m:r>
                              </m:sup>
                            </m:sSup>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𝐵𝑒𝑙𝑙𝑚𝑎𝑛</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e>
                    </m:d>
                    <m:r>
                      <a:rPr lang="en-US" b="0" i="1" smtClean="0">
                        <a:latin typeface="Cambria Math" panose="02040503050406030204" pitchFamily="18" charset="0"/>
                      </a:rPr>
                      <m:t>)</m:t>
                    </m:r>
                  </m:oMath>
                </a14:m>
                <a:endParaRPr lang="en-US" dirty="0"/>
              </a:p>
              <a:p>
                <a:r>
                  <a:rPr lang="en-US" dirty="0"/>
                  <a:t>In-place updates:</a:t>
                </a:r>
              </a:p>
              <a:p>
                <a:pPr lvl="1"/>
                <a:r>
                  <a:rPr lang="en-US" dirty="0"/>
                  <a:t>For faster convergence, 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using the value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oMath>
                </a14:m>
                <a:r>
                  <a:rPr lang="en-US" dirty="0"/>
                  <a:t> that </a:t>
                </a:r>
                <a:r>
                  <a:rPr lang="en-US"/>
                  <a:t>has been </a:t>
                </a:r>
                <a:r>
                  <a:rPr lang="en-US" dirty="0"/>
                  <a:t>updated in the same iteration, instead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oMath>
                </a14:m>
                <a:r>
                  <a:rPr lang="en-US" dirty="0"/>
                  <a:t> from the previous iteration.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𝐵𝑒𝑙𝑙𝑚𝑎𝑛</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r>
                      <a:rPr lang="en-US" i="1">
                        <a:latin typeface="Cambria Math" panose="02040503050406030204" pitchFamily="18" charset="0"/>
                      </a:rPr>
                      <m:t>)</m:t>
                    </m:r>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526CA124-AC73-4C0C-B10E-67B6B5E5E858}"/>
                  </a:ext>
                </a:extLst>
              </p:cNvPr>
              <p:cNvSpPr>
                <a:spLocks noGrp="1" noRot="1" noChangeAspect="1" noMove="1" noResize="1" noEditPoints="1" noAdjustHandles="1" noChangeArrowheads="1" noChangeShapeType="1" noTextEdit="1"/>
              </p:cNvSpPr>
              <p:nvPr>
                <p:ph idx="1"/>
              </p:nvPr>
            </p:nvSpPr>
            <p:spPr>
              <a:xfrm>
                <a:off x="304800" y="990600"/>
                <a:ext cx="8600028" cy="2133600"/>
              </a:xfrm>
              <a:blipFill>
                <a:blip r:embed="rId2"/>
                <a:stretch>
                  <a:fillRect l="-425" t="-428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3D72EC-5595-4F22-B73F-F954E5D7FE8E}"/>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5" name="Picture 4">
            <a:extLst>
              <a:ext uri="{FF2B5EF4-FFF2-40B4-BE49-F238E27FC236}">
                <a16:creationId xmlns:a16="http://schemas.microsoft.com/office/drawing/2014/main" id="{06446847-F307-47D0-9503-E69150F43D93}"/>
              </a:ext>
            </a:extLst>
          </p:cNvPr>
          <p:cNvPicPr>
            <a:picLocks noChangeAspect="1"/>
          </p:cNvPicPr>
          <p:nvPr/>
        </p:nvPicPr>
        <p:blipFill>
          <a:blip r:embed="rId3"/>
          <a:stretch>
            <a:fillRect/>
          </a:stretch>
        </p:blipFill>
        <p:spPr>
          <a:xfrm>
            <a:off x="304800" y="3054165"/>
            <a:ext cx="8600029" cy="3529197"/>
          </a:xfrm>
          <a:prstGeom prst="rect">
            <a:avLst/>
          </a:prstGeom>
        </p:spPr>
      </p:pic>
    </p:spTree>
    <p:extLst>
      <p:ext uri="{BB962C8B-B14F-4D97-AF65-F5344CB8AC3E}">
        <p14:creationId xmlns:p14="http://schemas.microsoft.com/office/powerpoint/2010/main" val="4251750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0D957-0F9B-4A70-8BD9-C6ED0C8CA79F}"/>
              </a:ext>
            </a:extLst>
          </p:cNvPr>
          <p:cNvSpPr>
            <a:spLocks noGrp="1"/>
          </p:cNvSpPr>
          <p:nvPr>
            <p:ph type="title"/>
          </p:nvPr>
        </p:nvSpPr>
        <p:spPr/>
        <p:txBody>
          <a:bodyPr/>
          <a:lstStyle/>
          <a:p>
            <a:r>
              <a:rPr lang="en-US" dirty="0"/>
              <a:t>Iterative Policy Evaluation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AD6E2A-829F-4066-8CD9-4E3E4E587C37}"/>
                  </a:ext>
                </a:extLst>
              </p:cNvPr>
              <p:cNvSpPr>
                <a:spLocks noGrp="1"/>
              </p:cNvSpPr>
              <p:nvPr>
                <p:ph idx="1"/>
              </p:nvPr>
            </p:nvSpPr>
            <p:spPr>
              <a:xfrm>
                <a:off x="457200" y="1295400"/>
                <a:ext cx="8229600" cy="2245813"/>
              </a:xfrm>
            </p:spPr>
            <p:txBody>
              <a:bodyPr>
                <a:normAutofit fontScale="55000" lnSpcReduction="20000"/>
              </a:bodyPr>
              <a:lstStyle/>
              <a:p>
                <a:r>
                  <a:rPr lang="en-US" dirty="0"/>
                  <a:t>An episodic MDP with terminal states with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=0</m:t>
                    </m:r>
                  </m:oMath>
                </a14:m>
                <a:r>
                  <a:rPr lang="en-US" dirty="0"/>
                  <a:t> located in the top left and bottom right corners.  Reward </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=−1</m:t>
                    </m:r>
                  </m:oMath>
                </a14:m>
                <a:r>
                  <a:rPr lang="en-US" dirty="0"/>
                  <a:t> for every transition (agent is punished for delays before reaching the terminal state and ending the episode). Discount factor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=1</m:t>
                    </m:r>
                  </m:oMath>
                </a14:m>
                <a:r>
                  <a:rPr lang="en-US" dirty="0"/>
                  <a:t>. Four possible actions in each state: up, down, left, and right. Environment is deterministic. If the action would move the agent off the grid, it instead leaves the agent in the same state.</a:t>
                </a:r>
              </a:p>
              <a:p>
                <a:r>
                  <a:rPr lang="en-US" dirty="0">
                    <a:solidFill>
                      <a:srgbClr val="C00000"/>
                    </a:solidFill>
                    <a:ea typeface="ＭＳ Ｐゴシック" pitchFamily="34" charset="-128"/>
                  </a:rPr>
                  <a:t>Random policy: </a:t>
                </a:r>
                <a:r>
                  <a:rPr lang="en-US" dirty="0"/>
                  <a:t>Agent in any state </a:t>
                </a:r>
                <a14:m>
                  <m:oMath xmlns:m="http://schemas.openxmlformats.org/officeDocument/2006/math">
                    <m:r>
                      <a:rPr lang="en-US" i="1">
                        <a:latin typeface="Cambria Math" panose="02040503050406030204" pitchFamily="18" charset="0"/>
                      </a:rPr>
                      <m:t>𝑠</m:t>
                    </m:r>
                  </m:oMath>
                </a14:m>
                <a:r>
                  <a:rPr lang="en-US" dirty="0"/>
                  <a:t> takes a random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with equal probability of </a:t>
                </a:r>
                <a14:m>
                  <m:oMath xmlns:m="http://schemas.openxmlformats.org/officeDocument/2006/math">
                    <m:r>
                      <a:rPr lang="en-US" b="0" i="1" smtClean="0">
                        <a:latin typeface="Cambria Math" panose="02040503050406030204" pitchFamily="18" charset="0"/>
                        <a:ea typeface="ＭＳ Ｐゴシック" pitchFamily="34" charset="-128"/>
                      </a:rPr>
                      <m:t>0.25</m:t>
                    </m:r>
                  </m:oMath>
                </a14:m>
                <a:r>
                  <a:rPr lang="en-US" dirty="0">
                    <a:ea typeface="ＭＳ Ｐゴシック" pitchFamily="34" charset="-128"/>
                  </a:rPr>
                  <a:t> each. </a:t>
                </a:r>
              </a:p>
            </p:txBody>
          </p:sp>
        </mc:Choice>
        <mc:Fallback xmlns="">
          <p:sp>
            <p:nvSpPr>
              <p:cNvPr id="3" name="Content Placeholder 2">
                <a:extLst>
                  <a:ext uri="{FF2B5EF4-FFF2-40B4-BE49-F238E27FC236}">
                    <a16:creationId xmlns:a16="http://schemas.microsoft.com/office/drawing/2014/main" id="{47AD6E2A-829F-4066-8CD9-4E3E4E587C37}"/>
                  </a:ext>
                </a:extLst>
              </p:cNvPr>
              <p:cNvSpPr>
                <a:spLocks noGrp="1" noRot="1" noChangeAspect="1" noMove="1" noResize="1" noEditPoints="1" noAdjustHandles="1" noChangeArrowheads="1" noChangeShapeType="1" noTextEdit="1"/>
              </p:cNvSpPr>
              <p:nvPr>
                <p:ph idx="1"/>
              </p:nvPr>
            </p:nvSpPr>
            <p:spPr>
              <a:xfrm>
                <a:off x="457200" y="1295400"/>
                <a:ext cx="8229600" cy="2245813"/>
              </a:xfrm>
              <a:blipFill>
                <a:blip r:embed="rId3"/>
                <a:stretch>
                  <a:fillRect l="-444" t="-40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2AFE86-1215-4B41-8020-A45BCBF6DE36}"/>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5" name="Picture 4">
            <a:extLst>
              <a:ext uri="{FF2B5EF4-FFF2-40B4-BE49-F238E27FC236}">
                <a16:creationId xmlns:a16="http://schemas.microsoft.com/office/drawing/2014/main" id="{2C7EE34A-7D44-4291-BA74-0878D241EE6F}"/>
              </a:ext>
            </a:extLst>
          </p:cNvPr>
          <p:cNvPicPr>
            <a:picLocks noChangeAspect="1"/>
          </p:cNvPicPr>
          <p:nvPr/>
        </p:nvPicPr>
        <p:blipFill>
          <a:blip r:embed="rId4"/>
          <a:stretch>
            <a:fillRect/>
          </a:stretch>
        </p:blipFill>
        <p:spPr>
          <a:xfrm>
            <a:off x="1876208" y="3541213"/>
            <a:ext cx="5391584" cy="3233297"/>
          </a:xfrm>
          <a:prstGeom prst="rect">
            <a:avLst/>
          </a:prstGeom>
        </p:spPr>
      </p:pic>
    </p:spTree>
    <p:extLst>
      <p:ext uri="{BB962C8B-B14F-4D97-AF65-F5344CB8AC3E}">
        <p14:creationId xmlns:p14="http://schemas.microsoft.com/office/powerpoint/2010/main" val="1057152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A100F-0A71-4E4E-9DE5-7FF51DC69B97}"/>
              </a:ext>
            </a:extLst>
          </p:cNvPr>
          <p:cNvSpPr>
            <a:spLocks noGrp="1"/>
          </p:cNvSpPr>
          <p:nvPr>
            <p:ph type="title"/>
          </p:nvPr>
        </p:nvSpPr>
        <p:spPr>
          <a:xfrm>
            <a:off x="457200" y="-106362"/>
            <a:ext cx="8229600" cy="868362"/>
          </a:xfrm>
        </p:spPr>
        <p:txBody>
          <a:bodyPr/>
          <a:lstStyle/>
          <a:p>
            <a:r>
              <a:rPr lang="en-US" dirty="0"/>
              <a:t>Iterative Policy Evaluation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C7A306-C957-4894-B355-2075B6AF9AA1}"/>
                  </a:ext>
                </a:extLst>
              </p:cNvPr>
              <p:cNvSpPr>
                <a:spLocks noGrp="1"/>
              </p:cNvSpPr>
              <p:nvPr>
                <p:ph idx="1"/>
              </p:nvPr>
            </p:nvSpPr>
            <p:spPr>
              <a:xfrm>
                <a:off x="263678" y="838200"/>
                <a:ext cx="8651722" cy="4114800"/>
              </a:xfrm>
            </p:spPr>
            <p:txBody>
              <a:bodyPr>
                <a:normAutofit fontScale="55000" lnSpcReduction="20000"/>
              </a:bodyPr>
              <a:lstStyle/>
              <a:p>
                <a:r>
                  <a:rPr lang="en-US" dirty="0"/>
                  <a:t>For fixed random policy: </a:t>
                </a:r>
              </a:p>
              <a:p>
                <a:r>
                  <a:rPr lang="en-US" dirty="0"/>
                  <a:t>Bellman Exp. Equation:</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i="1" dirty="0">
                  <a:latin typeface="Cambria Math" panose="02040503050406030204" pitchFamily="18" charset="0"/>
                </a:endParaRPr>
              </a:p>
              <a:p>
                <a:r>
                  <a:rPr lang="en-US" dirty="0">
                    <a:solidFill>
                      <a:schemeClr val="tx1"/>
                    </a:solidFill>
                  </a:rPr>
                  <a:t>1</a:t>
                </a:r>
                <a:r>
                  <a:rPr lang="en-US" baseline="30000" dirty="0">
                    <a:solidFill>
                      <a:schemeClr val="tx1"/>
                    </a:solidFill>
                  </a:rPr>
                  <a:t>st</a:t>
                </a:r>
                <a:r>
                  <a:rPr lang="en-US" dirty="0">
                    <a:solidFill>
                      <a:schemeClr val="tx1"/>
                    </a:solidFill>
                  </a:rPr>
                  <a:t> sweep: </a:t>
                </a:r>
              </a:p>
              <a:p>
                <a:pPr lvl="1"/>
                <a:r>
                  <a:rPr lang="en-US" dirty="0">
                    <a:solidFill>
                      <a:schemeClr val="tx1"/>
                    </a:solidFill>
                  </a:rPr>
                  <a:t>for all states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solidFill>
                          <a:schemeClr val="tx1"/>
                        </a:solidFill>
                        <a:latin typeface="Cambria Math" panose="02040503050406030204" pitchFamily="18" charset="0"/>
                      </a:rPr>
                      <m:t>=0.25(</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−1+0</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(−1+0)</m:t>
                    </m:r>
                    <m:r>
                      <a:rPr lang="en-US" b="0" i="0"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m:t>
                        </m:r>
                      </m:e>
                    </m:d>
                    <m:r>
                      <a:rPr lang="en-US" b="0" i="0"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m:t>
                        </m:r>
                      </m:e>
                    </m:d>
                    <m:r>
                      <a:rPr lang="en-US" b="0" i="1" smtClean="0">
                        <a:latin typeface="Cambria Math" panose="02040503050406030204" pitchFamily="18" charset="0"/>
                      </a:rPr>
                      <m:t>)=−1</m:t>
                    </m:r>
                  </m:oMath>
                </a14:m>
                <a:endParaRPr lang="en-US" dirty="0">
                  <a:solidFill>
                    <a:schemeClr val="tx1"/>
                  </a:solidFill>
                </a:endParaRPr>
              </a:p>
              <a:p>
                <a:r>
                  <a:rPr lang="en-US" dirty="0"/>
                  <a:t>2</a:t>
                </a:r>
                <a:r>
                  <a:rPr lang="en-US" baseline="30000" dirty="0"/>
                  <a:t>nd</a:t>
                </a:r>
                <a:r>
                  <a:rPr lang="en-US" dirty="0"/>
                  <a:t> sweep: </a:t>
                </a:r>
              </a:p>
              <a:p>
                <a:pPr lvl="1"/>
                <a:r>
                  <a:rPr lang="en-US" dirty="0"/>
                  <a:t>For states marked </a:t>
                </a:r>
                <a14:m>
                  <m:oMath xmlns:m="http://schemas.openxmlformats.org/officeDocument/2006/math">
                    <m:r>
                      <a:rPr lang="en-US" b="0" i="1" smtClean="0">
                        <a:latin typeface="Cambria Math" panose="02040503050406030204" pitchFamily="18" charset="0"/>
                      </a:rPr>
                      <m:t>−2</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i="1">
                        <a:latin typeface="Cambria Math" panose="02040503050406030204" pitchFamily="18" charset="0"/>
                      </a:rPr>
                      <m:t>+(−1</m:t>
                    </m:r>
                    <m:r>
                      <a:rPr lang="en-US" b="0" i="1" smtClean="0">
                        <a:latin typeface="Cambria Math" panose="02040503050406030204" pitchFamily="18" charset="0"/>
                      </a:rPr>
                      <m:t>−1</m:t>
                    </m:r>
                    <m:r>
                      <a:rPr lang="en-US" i="1">
                        <a:latin typeface="Cambria Math" panose="02040503050406030204" pitchFamily="18" charset="0"/>
                      </a:rPr>
                      <m:t>)</m:t>
                    </m:r>
                  </m:oMath>
                </a14:m>
                <a:r>
                  <a:rPr lang="en-US" dirty="0"/>
                  <a:t>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2</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1.7</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+(−1−1)</m:t>
                    </m:r>
                    <m:r>
                      <a:rPr lang="en-US" dirty="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1.75</m:t>
                    </m:r>
                  </m:oMath>
                </a14:m>
                <a:endParaRPr lang="en-US" dirty="0"/>
              </a:p>
              <a:p>
                <a:r>
                  <a:rPr lang="en-US" dirty="0"/>
                  <a:t>3</a:t>
                </a:r>
                <a:r>
                  <a:rPr lang="en-US" baseline="30000" dirty="0"/>
                  <a:t>rd</a:t>
                </a:r>
                <a:r>
                  <a:rPr lang="en-US" dirty="0"/>
                  <a:t> sweep: </a:t>
                </a:r>
              </a:p>
              <a:p>
                <a:pPr lvl="1"/>
                <a:r>
                  <a:rPr lang="en-US" dirty="0"/>
                  <a:t>For states marked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.4</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+(−1−</m:t>
                    </m:r>
                    <m:r>
                      <a:rPr lang="en-US" b="0" i="1" smtClean="0">
                        <a:latin typeface="Cambria Math" panose="02040503050406030204" pitchFamily="18" charset="0"/>
                      </a:rPr>
                      <m:t>2</m:t>
                    </m:r>
                    <m:r>
                      <a:rPr lang="en-US" i="1">
                        <a:latin typeface="Cambria Math" panose="02040503050406030204" pitchFamily="18" charset="0"/>
                      </a:rPr>
                      <m:t>)</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1.75</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b="0" i="1" smtClean="0">
                        <a:latin typeface="Cambria Math" panose="02040503050406030204" pitchFamily="18" charset="0"/>
                      </a:rPr>
                      <m:t>)</m:t>
                    </m:r>
                    <m:r>
                      <a:rPr lang="en-US" i="1">
                        <a:latin typeface="Cambria Math" panose="02040503050406030204" pitchFamily="18" charset="0"/>
                      </a:rPr>
                      <m:t>=−2</m:t>
                    </m:r>
                    <m:r>
                      <a:rPr lang="en-US" b="0" i="1" smtClean="0">
                        <a:latin typeface="Cambria Math" panose="02040503050406030204" pitchFamily="18" charset="0"/>
                      </a:rPr>
                      <m:t>.43</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9</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−1.7</m:t>
                        </m:r>
                      </m:e>
                    </m:d>
                    <m:r>
                      <a:rPr lang="en-US" i="1">
                        <a:latin typeface="Cambria Math" panose="02040503050406030204" pitchFamily="18" charset="0"/>
                      </a:rPr>
                      <m:t>+(−1−</m:t>
                    </m:r>
                    <m:r>
                      <a:rPr lang="en-US" b="0" i="1" smtClean="0">
                        <a:latin typeface="Cambria Math" panose="02040503050406030204" pitchFamily="18" charset="0"/>
                      </a:rPr>
                      <m:t>2</m:t>
                    </m:r>
                    <m:r>
                      <a:rPr lang="en-US" i="1">
                        <a:latin typeface="Cambria Math" panose="02040503050406030204" pitchFamily="18" charset="0"/>
                      </a:rPr>
                      <m:t>)</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r>
                          <a:rPr lang="en-US" b="0" i="1" smtClean="0">
                            <a:latin typeface="Cambria Math" panose="02040503050406030204" pitchFamily="18" charset="0"/>
                          </a:rPr>
                          <m:t>.75</m:t>
                        </m:r>
                      </m:e>
                    </m:d>
                    <m:r>
                      <a:rPr lang="en-US"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2.85</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3</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i="1">
                        <a:latin typeface="Cambria Math" panose="02040503050406030204" pitchFamily="18" charset="0"/>
                      </a:rPr>
                      <m:t>+(−1−2)</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−1−2</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3</m:t>
                    </m:r>
                  </m:oMath>
                </a14:m>
                <a:endParaRPr lang="en-US" dirty="0"/>
              </a:p>
              <a:p>
                <a:r>
                  <a:rPr lang="en-US" dirty="0"/>
                  <a:t>Influence of terminal states gradually spreads through the entire grid.</a:t>
                </a:r>
              </a:p>
              <a:p>
                <a:endParaRPr lang="en-US" dirty="0"/>
              </a:p>
              <a:p>
                <a:endParaRPr lang="en-SE" dirty="0"/>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A0C7A306-C957-4894-B355-2075B6AF9AA1}"/>
                  </a:ext>
                </a:extLst>
              </p:cNvPr>
              <p:cNvSpPr>
                <a:spLocks noGrp="1" noRot="1" noChangeAspect="1" noMove="1" noResize="1" noEditPoints="1" noAdjustHandles="1" noChangeArrowheads="1" noChangeShapeType="1" noTextEdit="1"/>
              </p:cNvSpPr>
              <p:nvPr>
                <p:ph idx="1"/>
              </p:nvPr>
            </p:nvSpPr>
            <p:spPr>
              <a:xfrm>
                <a:off x="263678" y="838200"/>
                <a:ext cx="8651722" cy="4114800"/>
              </a:xfrm>
              <a:blipFill>
                <a:blip r:embed="rId3"/>
                <a:stretch>
                  <a:fillRect l="-423" t="-533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8989FB-D97F-4DCB-B338-3A57C7331A38}"/>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mc:AlternateContent xmlns:mc="http://schemas.openxmlformats.org/markup-compatibility/2006" xmlns:a14="http://schemas.microsoft.com/office/drawing/2010/main">
        <mc:Choice Requires="a14">
          <p:graphicFrame>
            <p:nvGraphicFramePr>
              <p:cNvPr id="5" name="Table 6">
                <a:extLst>
                  <a:ext uri="{FF2B5EF4-FFF2-40B4-BE49-F238E27FC236}">
                    <a16:creationId xmlns:a16="http://schemas.microsoft.com/office/drawing/2014/main" id="{0B4E60DC-F013-4CAF-BD95-B3E5A9E3B695}"/>
                  </a:ext>
                </a:extLst>
              </p:cNvPr>
              <p:cNvGraphicFramePr>
                <a:graphicFrameLocks/>
              </p:cNvGraphicFramePr>
              <p:nvPr>
                <p:extLst>
                  <p:ext uri="{D42A27DB-BD31-4B8C-83A1-F6EECF244321}">
                    <p14:modId xmlns:p14="http://schemas.microsoft.com/office/powerpoint/2010/main" val="3097144318"/>
                  </p:ext>
                </p:extLst>
              </p:nvPr>
            </p:nvGraphicFramePr>
            <p:xfrm>
              <a:off x="2434327"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r>
                            <a:rPr lang="en-US" dirty="0"/>
                            <a:t>0</a:t>
                          </a:r>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5" name="Table 6">
                <a:extLst>
                  <a:ext uri="{FF2B5EF4-FFF2-40B4-BE49-F238E27FC236}">
                    <a16:creationId xmlns:a16="http://schemas.microsoft.com/office/drawing/2014/main" id="{0B4E60DC-F013-4CAF-BD95-B3E5A9E3B695}"/>
                  </a:ext>
                </a:extLst>
              </p:cNvPr>
              <p:cNvGraphicFramePr>
                <a:graphicFrameLocks/>
              </p:cNvGraphicFramePr>
              <p:nvPr>
                <p:extLst>
                  <p:ext uri="{D42A27DB-BD31-4B8C-83A1-F6EECF244321}">
                    <p14:modId xmlns:p14="http://schemas.microsoft.com/office/powerpoint/2010/main" val="3097144318"/>
                  </p:ext>
                </p:extLst>
              </p:nvPr>
            </p:nvGraphicFramePr>
            <p:xfrm>
              <a:off x="2434327"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r>
                            <a:rPr lang="en-US" dirty="0"/>
                            <a:t>0</a:t>
                          </a:r>
                          <a:endParaRPr lang="en-SE" dirty="0"/>
                        </a:p>
                      </a:txBody>
                      <a:tcPr>
                        <a:solidFill>
                          <a:schemeClr val="bg1">
                            <a:lumMod val="75000"/>
                          </a:schemeClr>
                        </a:solidFill>
                      </a:tcPr>
                    </a:tc>
                    <a:tc>
                      <a:txBody>
                        <a:bodyPr/>
                        <a:lstStyle/>
                        <a:p>
                          <a:endParaRPr lang="en-SE"/>
                        </a:p>
                      </a:txBody>
                      <a:tcPr>
                        <a:blipFill>
                          <a:blip r:embed="rId4"/>
                          <a:stretch>
                            <a:fillRect l="-102381" t="-7246" r="-203571" b="-310145"/>
                          </a:stretch>
                        </a:blipFill>
                      </a:tcPr>
                    </a:tc>
                    <a:tc>
                      <a:txBody>
                        <a:bodyPr/>
                        <a:lstStyle/>
                        <a:p>
                          <a:endParaRPr lang="en-SE"/>
                        </a:p>
                      </a:txBody>
                      <a:tcPr>
                        <a:blipFill>
                          <a:blip r:embed="rId4"/>
                          <a:stretch>
                            <a:fillRect l="-200000" t="-7246" r="-101176" b="-310145"/>
                          </a:stretch>
                        </a:blipFill>
                      </a:tcPr>
                    </a:tc>
                    <a:tc>
                      <a:txBody>
                        <a:bodyPr/>
                        <a:lstStyle/>
                        <a:p>
                          <a:endParaRPr lang="en-SE"/>
                        </a:p>
                      </a:txBody>
                      <a:tcPr>
                        <a:blipFill>
                          <a:blip r:embed="rId4"/>
                          <a:stretch>
                            <a:fillRect l="-303571" t="-7246" r="-2381"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4"/>
                          <a:stretch>
                            <a:fillRect l="-1176" t="-107246" r="-300000" b="-210145"/>
                          </a:stretch>
                        </a:blipFill>
                      </a:tcPr>
                    </a:tc>
                    <a:tc>
                      <a:txBody>
                        <a:bodyPr/>
                        <a:lstStyle/>
                        <a:p>
                          <a:endParaRPr lang="en-SE"/>
                        </a:p>
                      </a:txBody>
                      <a:tcPr>
                        <a:blipFill>
                          <a:blip r:embed="rId4"/>
                          <a:stretch>
                            <a:fillRect l="-102381" t="-107246" r="-203571" b="-210145"/>
                          </a:stretch>
                        </a:blipFill>
                      </a:tcPr>
                    </a:tc>
                    <a:tc>
                      <a:txBody>
                        <a:bodyPr/>
                        <a:lstStyle/>
                        <a:p>
                          <a:endParaRPr lang="en-SE"/>
                        </a:p>
                      </a:txBody>
                      <a:tcPr>
                        <a:blipFill>
                          <a:blip r:embed="rId4"/>
                          <a:stretch>
                            <a:fillRect l="-200000" t="-107246" r="-101176" b="-210145"/>
                          </a:stretch>
                        </a:blipFill>
                      </a:tcPr>
                    </a:tc>
                    <a:tc>
                      <a:txBody>
                        <a:bodyPr/>
                        <a:lstStyle/>
                        <a:p>
                          <a:endParaRPr lang="en-SE"/>
                        </a:p>
                      </a:txBody>
                      <a:tcPr>
                        <a:blipFill>
                          <a:blip r:embed="rId4"/>
                          <a:stretch>
                            <a:fillRect l="-303571" t="-107246" r="-2381"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4"/>
                          <a:stretch>
                            <a:fillRect l="-1176" t="-207246" r="-300000" b="-110145"/>
                          </a:stretch>
                        </a:blipFill>
                      </a:tcPr>
                    </a:tc>
                    <a:tc>
                      <a:txBody>
                        <a:bodyPr/>
                        <a:lstStyle/>
                        <a:p>
                          <a:endParaRPr lang="en-SE"/>
                        </a:p>
                      </a:txBody>
                      <a:tcPr>
                        <a:blipFill>
                          <a:blip r:embed="rId4"/>
                          <a:stretch>
                            <a:fillRect l="-102381" t="-207246" r="-203571" b="-110145"/>
                          </a:stretch>
                        </a:blipFill>
                      </a:tcPr>
                    </a:tc>
                    <a:tc>
                      <a:txBody>
                        <a:bodyPr/>
                        <a:lstStyle/>
                        <a:p>
                          <a:endParaRPr lang="en-SE"/>
                        </a:p>
                      </a:txBody>
                      <a:tcPr>
                        <a:blipFill>
                          <a:blip r:embed="rId4"/>
                          <a:stretch>
                            <a:fillRect l="-200000" t="-207246" r="-101176" b="-110145"/>
                          </a:stretch>
                        </a:blipFill>
                      </a:tcPr>
                    </a:tc>
                    <a:tc>
                      <a:txBody>
                        <a:bodyPr/>
                        <a:lstStyle/>
                        <a:p>
                          <a:endParaRPr lang="en-SE"/>
                        </a:p>
                      </a:txBody>
                      <a:tcPr>
                        <a:blipFill>
                          <a:blip r:embed="rId4"/>
                          <a:stretch>
                            <a:fillRect l="-303571" t="-207246" r="-2381"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4"/>
                          <a:stretch>
                            <a:fillRect l="-1176" t="-307246" r="-300000" b="-10145"/>
                          </a:stretch>
                        </a:blipFill>
                      </a:tcPr>
                    </a:tc>
                    <a:tc>
                      <a:txBody>
                        <a:bodyPr/>
                        <a:lstStyle/>
                        <a:p>
                          <a:endParaRPr lang="en-SE"/>
                        </a:p>
                      </a:txBody>
                      <a:tcPr>
                        <a:blipFill>
                          <a:blip r:embed="rId4"/>
                          <a:stretch>
                            <a:fillRect l="-102381" t="-307246" r="-203571" b="-10145"/>
                          </a:stretch>
                        </a:blipFill>
                      </a:tcPr>
                    </a:tc>
                    <a:tc>
                      <a:txBody>
                        <a:bodyPr/>
                        <a:lstStyle/>
                        <a:p>
                          <a:endParaRPr lang="en-SE"/>
                        </a:p>
                      </a:txBody>
                      <a:tcPr>
                        <a:blipFill>
                          <a:blip r:embed="rId4"/>
                          <a:stretch>
                            <a:fillRect l="-200000" t="-307246" r="-101176"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697490A2-4976-4836-8657-598A766EAE13}"/>
                  </a:ext>
                </a:extLst>
              </p:cNvPr>
              <p:cNvGraphicFramePr>
                <a:graphicFrameLocks/>
              </p:cNvGraphicFramePr>
              <p:nvPr>
                <p:extLst>
                  <p:ext uri="{D42A27DB-BD31-4B8C-83A1-F6EECF244321}">
                    <p14:modId xmlns:p14="http://schemas.microsoft.com/office/powerpoint/2010/main" val="2061197275"/>
                  </p:ext>
                </p:extLst>
              </p:nvPr>
            </p:nvGraphicFramePr>
            <p:xfrm>
              <a:off x="228600" y="4472928"/>
              <a:ext cx="1992630" cy="1676400"/>
            </p:xfrm>
            <a:graphic>
              <a:graphicData uri="http://schemas.openxmlformats.org/drawingml/2006/table">
                <a:tbl>
                  <a:tblPr firstRow="1" bandRow="1">
                    <a:tableStyleId>{5940675A-B579-460E-94D1-54222C63F5DA}</a:tableStyleId>
                  </a:tblPr>
                  <a:tblGrid>
                    <a:gridCol w="44958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7" name="Table 6">
                <a:extLst>
                  <a:ext uri="{FF2B5EF4-FFF2-40B4-BE49-F238E27FC236}">
                    <a16:creationId xmlns:a16="http://schemas.microsoft.com/office/drawing/2014/main" id="{697490A2-4976-4836-8657-598A766EAE13}"/>
                  </a:ext>
                </a:extLst>
              </p:cNvPr>
              <p:cNvGraphicFramePr>
                <a:graphicFrameLocks/>
              </p:cNvGraphicFramePr>
              <p:nvPr>
                <p:extLst>
                  <p:ext uri="{D42A27DB-BD31-4B8C-83A1-F6EECF244321}">
                    <p14:modId xmlns:p14="http://schemas.microsoft.com/office/powerpoint/2010/main" val="2061197275"/>
                  </p:ext>
                </p:extLst>
              </p:nvPr>
            </p:nvGraphicFramePr>
            <p:xfrm>
              <a:off x="228600" y="4472928"/>
              <a:ext cx="1992630" cy="1676400"/>
            </p:xfrm>
            <a:graphic>
              <a:graphicData uri="http://schemas.openxmlformats.org/drawingml/2006/table">
                <a:tbl>
                  <a:tblPr firstRow="1" bandRow="1">
                    <a:tableStyleId>{5940675A-B579-460E-94D1-54222C63F5DA}</a:tableStyleId>
                  </a:tblPr>
                  <a:tblGrid>
                    <a:gridCol w="44958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5"/>
                          <a:stretch>
                            <a:fillRect l="-1351" t="-1449" r="-345946" b="-302899"/>
                          </a:stretch>
                        </a:blipFill>
                      </a:tcPr>
                    </a:tc>
                    <a:tc>
                      <a:txBody>
                        <a:bodyPr/>
                        <a:lstStyle/>
                        <a:p>
                          <a:endParaRPr lang="en-SE"/>
                        </a:p>
                      </a:txBody>
                      <a:tcPr>
                        <a:blipFill>
                          <a:blip r:embed="rId5"/>
                          <a:stretch>
                            <a:fillRect l="-88235" t="-1449" r="-201176" b="-302899"/>
                          </a:stretch>
                        </a:blipFill>
                      </a:tcPr>
                    </a:tc>
                    <a:tc>
                      <a:txBody>
                        <a:bodyPr/>
                        <a:lstStyle/>
                        <a:p>
                          <a:endParaRPr lang="en-SE"/>
                        </a:p>
                      </a:txBody>
                      <a:tcPr>
                        <a:blipFill>
                          <a:blip r:embed="rId5"/>
                          <a:stretch>
                            <a:fillRect l="-190476" t="-1449" r="-103571" b="-302899"/>
                          </a:stretch>
                        </a:blipFill>
                      </a:tcPr>
                    </a:tc>
                    <a:tc>
                      <a:txBody>
                        <a:bodyPr/>
                        <a:lstStyle/>
                        <a:p>
                          <a:endParaRPr lang="en-SE"/>
                        </a:p>
                      </a:txBody>
                      <a:tcPr>
                        <a:blipFill>
                          <a:blip r:embed="rId5"/>
                          <a:stretch>
                            <a:fillRect l="-287059" t="-1449" r="-2353" b="-302899"/>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5"/>
                          <a:stretch>
                            <a:fillRect l="-1351" t="-101449" r="-345946" b="-202899"/>
                          </a:stretch>
                        </a:blipFill>
                      </a:tcPr>
                    </a:tc>
                    <a:tc>
                      <a:txBody>
                        <a:bodyPr/>
                        <a:lstStyle/>
                        <a:p>
                          <a:endParaRPr lang="en-SE"/>
                        </a:p>
                      </a:txBody>
                      <a:tcPr>
                        <a:blipFill>
                          <a:blip r:embed="rId5"/>
                          <a:stretch>
                            <a:fillRect l="-88235" t="-101449" r="-201176" b="-202899"/>
                          </a:stretch>
                        </a:blipFill>
                      </a:tcPr>
                    </a:tc>
                    <a:tc>
                      <a:txBody>
                        <a:bodyPr/>
                        <a:lstStyle/>
                        <a:p>
                          <a:endParaRPr lang="en-SE"/>
                        </a:p>
                      </a:txBody>
                      <a:tcPr>
                        <a:blipFill>
                          <a:blip r:embed="rId5"/>
                          <a:stretch>
                            <a:fillRect l="-190476" t="-101449" r="-103571" b="-202899"/>
                          </a:stretch>
                        </a:blipFill>
                      </a:tcPr>
                    </a:tc>
                    <a:tc>
                      <a:txBody>
                        <a:bodyPr/>
                        <a:lstStyle/>
                        <a:p>
                          <a:endParaRPr lang="en-SE"/>
                        </a:p>
                      </a:txBody>
                      <a:tcPr>
                        <a:blipFill>
                          <a:blip r:embed="rId5"/>
                          <a:stretch>
                            <a:fillRect l="-287059" t="-101449" r="-2353" b="-202899"/>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5"/>
                          <a:stretch>
                            <a:fillRect l="-1351" t="-201449" r="-345946" b="-102899"/>
                          </a:stretch>
                        </a:blipFill>
                      </a:tcPr>
                    </a:tc>
                    <a:tc>
                      <a:txBody>
                        <a:bodyPr/>
                        <a:lstStyle/>
                        <a:p>
                          <a:endParaRPr lang="en-SE"/>
                        </a:p>
                      </a:txBody>
                      <a:tcPr>
                        <a:blipFill>
                          <a:blip r:embed="rId5"/>
                          <a:stretch>
                            <a:fillRect l="-88235" t="-201449" r="-201176" b="-102899"/>
                          </a:stretch>
                        </a:blipFill>
                      </a:tcPr>
                    </a:tc>
                    <a:tc>
                      <a:txBody>
                        <a:bodyPr/>
                        <a:lstStyle/>
                        <a:p>
                          <a:endParaRPr lang="en-SE"/>
                        </a:p>
                      </a:txBody>
                      <a:tcPr>
                        <a:blipFill>
                          <a:blip r:embed="rId5"/>
                          <a:stretch>
                            <a:fillRect l="-190476" t="-201449" r="-103571" b="-102899"/>
                          </a:stretch>
                        </a:blipFill>
                      </a:tcPr>
                    </a:tc>
                    <a:tc>
                      <a:txBody>
                        <a:bodyPr/>
                        <a:lstStyle/>
                        <a:p>
                          <a:endParaRPr lang="en-SE"/>
                        </a:p>
                      </a:txBody>
                      <a:tcPr>
                        <a:blipFill>
                          <a:blip r:embed="rId5"/>
                          <a:stretch>
                            <a:fillRect l="-287059" t="-201449" r="-2353" b="-102899"/>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5"/>
                          <a:stretch>
                            <a:fillRect l="-1351" t="-301449" r="-345946" b="-2899"/>
                          </a:stretch>
                        </a:blipFill>
                      </a:tcPr>
                    </a:tc>
                    <a:tc>
                      <a:txBody>
                        <a:bodyPr/>
                        <a:lstStyle/>
                        <a:p>
                          <a:endParaRPr lang="en-SE"/>
                        </a:p>
                      </a:txBody>
                      <a:tcPr>
                        <a:blipFill>
                          <a:blip r:embed="rId5"/>
                          <a:stretch>
                            <a:fillRect l="-88235" t="-301449" r="-201176" b="-2899"/>
                          </a:stretch>
                        </a:blipFill>
                      </a:tcPr>
                    </a:tc>
                    <a:tc>
                      <a:txBody>
                        <a:bodyPr/>
                        <a:lstStyle/>
                        <a:p>
                          <a:endParaRPr lang="en-SE"/>
                        </a:p>
                      </a:txBody>
                      <a:tcPr>
                        <a:blipFill>
                          <a:blip r:embed="rId5"/>
                          <a:stretch>
                            <a:fillRect l="-190476" t="-301449" r="-103571" b="-2899"/>
                          </a:stretch>
                        </a:blipFill>
                      </a:tcPr>
                    </a:tc>
                    <a:tc>
                      <a:txBody>
                        <a:bodyPr/>
                        <a:lstStyle/>
                        <a:p>
                          <a:endParaRPr lang="en-SE"/>
                        </a:p>
                      </a:txBody>
                      <a:tcPr>
                        <a:blipFill>
                          <a:blip r:embed="rId5"/>
                          <a:stretch>
                            <a:fillRect l="-287059" t="-301449" r="-2353" b="-2899"/>
                          </a:stretch>
                        </a:blip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6">
                <a:extLst>
                  <a:ext uri="{FF2B5EF4-FFF2-40B4-BE49-F238E27FC236}">
                    <a16:creationId xmlns:a16="http://schemas.microsoft.com/office/drawing/2014/main" id="{48BCE67A-EC39-4D20-8AD7-BA1E383CEFED}"/>
                  </a:ext>
                </a:extLst>
              </p:cNvPr>
              <p:cNvGraphicFramePr>
                <a:graphicFrameLocks/>
              </p:cNvGraphicFramePr>
              <p:nvPr>
                <p:extLst>
                  <p:ext uri="{D42A27DB-BD31-4B8C-83A1-F6EECF244321}">
                    <p14:modId xmlns:p14="http://schemas.microsoft.com/office/powerpoint/2010/main" val="2848302144"/>
                  </p:ext>
                </p:extLst>
              </p:nvPr>
            </p:nvGraphicFramePr>
            <p:xfrm>
              <a:off x="4704824"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−1.7</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1.7</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1.7</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−1.7</m:t>
                                </m:r>
                              </m:oMath>
                            </m:oMathPara>
                          </a14:m>
                          <a:endParaRPr lang="en-SE" baseline="-25000"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9" name="Table 6">
                <a:extLst>
                  <a:ext uri="{FF2B5EF4-FFF2-40B4-BE49-F238E27FC236}">
                    <a16:creationId xmlns:a16="http://schemas.microsoft.com/office/drawing/2014/main" id="{48BCE67A-EC39-4D20-8AD7-BA1E383CEFED}"/>
                  </a:ext>
                </a:extLst>
              </p:cNvPr>
              <p:cNvGraphicFramePr>
                <a:graphicFrameLocks/>
              </p:cNvGraphicFramePr>
              <p:nvPr>
                <p:extLst>
                  <p:ext uri="{D42A27DB-BD31-4B8C-83A1-F6EECF244321}">
                    <p14:modId xmlns:p14="http://schemas.microsoft.com/office/powerpoint/2010/main" val="2848302144"/>
                  </p:ext>
                </p:extLst>
              </p:nvPr>
            </p:nvGraphicFramePr>
            <p:xfrm>
              <a:off x="4704824"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6"/>
                          <a:stretch>
                            <a:fillRect l="-1176" t="-1449" r="-301176" b="-310145"/>
                          </a:stretch>
                        </a:blipFill>
                      </a:tcPr>
                    </a:tc>
                    <a:tc>
                      <a:txBody>
                        <a:bodyPr/>
                        <a:lstStyle/>
                        <a:p>
                          <a:endParaRPr lang="en-SE"/>
                        </a:p>
                      </a:txBody>
                      <a:tcPr>
                        <a:blipFill>
                          <a:blip r:embed="rId6"/>
                          <a:stretch>
                            <a:fillRect l="-101176" t="-1449" r="-201176" b="-310145"/>
                          </a:stretch>
                        </a:blipFill>
                      </a:tcPr>
                    </a:tc>
                    <a:tc>
                      <a:txBody>
                        <a:bodyPr/>
                        <a:lstStyle/>
                        <a:p>
                          <a:endParaRPr lang="en-SE"/>
                        </a:p>
                      </a:txBody>
                      <a:tcPr>
                        <a:blipFill>
                          <a:blip r:embed="rId6"/>
                          <a:stretch>
                            <a:fillRect l="-203571" t="-1449" r="-103571" b="-310145"/>
                          </a:stretch>
                        </a:blipFill>
                      </a:tcPr>
                    </a:tc>
                    <a:tc>
                      <a:txBody>
                        <a:bodyPr/>
                        <a:lstStyle/>
                        <a:p>
                          <a:endParaRPr lang="en-SE"/>
                        </a:p>
                      </a:txBody>
                      <a:tcPr>
                        <a:blipFill>
                          <a:blip r:embed="rId6"/>
                          <a:stretch>
                            <a:fillRect l="-300000" t="-1449" r="-2353"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6"/>
                          <a:stretch>
                            <a:fillRect l="-1176" t="-101449" r="-301176" b="-210145"/>
                          </a:stretch>
                        </a:blipFill>
                      </a:tcPr>
                    </a:tc>
                    <a:tc>
                      <a:txBody>
                        <a:bodyPr/>
                        <a:lstStyle/>
                        <a:p>
                          <a:endParaRPr lang="en-SE"/>
                        </a:p>
                      </a:txBody>
                      <a:tcPr>
                        <a:blipFill>
                          <a:blip r:embed="rId6"/>
                          <a:stretch>
                            <a:fillRect l="-101176" t="-101449" r="-201176" b="-210145"/>
                          </a:stretch>
                        </a:blipFill>
                      </a:tcPr>
                    </a:tc>
                    <a:tc>
                      <a:txBody>
                        <a:bodyPr/>
                        <a:lstStyle/>
                        <a:p>
                          <a:endParaRPr lang="en-SE"/>
                        </a:p>
                      </a:txBody>
                      <a:tcPr>
                        <a:blipFill>
                          <a:blip r:embed="rId6"/>
                          <a:stretch>
                            <a:fillRect l="-203571" t="-101449" r="-103571" b="-210145"/>
                          </a:stretch>
                        </a:blipFill>
                      </a:tcPr>
                    </a:tc>
                    <a:tc>
                      <a:txBody>
                        <a:bodyPr/>
                        <a:lstStyle/>
                        <a:p>
                          <a:endParaRPr lang="en-SE"/>
                        </a:p>
                      </a:txBody>
                      <a:tcPr>
                        <a:blipFill>
                          <a:blip r:embed="rId6"/>
                          <a:stretch>
                            <a:fillRect l="-300000" t="-101449" r="-2353"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6"/>
                          <a:stretch>
                            <a:fillRect l="-1176" t="-201449" r="-301176" b="-110145"/>
                          </a:stretch>
                        </a:blipFill>
                      </a:tcPr>
                    </a:tc>
                    <a:tc>
                      <a:txBody>
                        <a:bodyPr/>
                        <a:lstStyle/>
                        <a:p>
                          <a:endParaRPr lang="en-SE"/>
                        </a:p>
                      </a:txBody>
                      <a:tcPr>
                        <a:blipFill>
                          <a:blip r:embed="rId6"/>
                          <a:stretch>
                            <a:fillRect l="-101176" t="-201449" r="-201176" b="-110145"/>
                          </a:stretch>
                        </a:blipFill>
                      </a:tcPr>
                    </a:tc>
                    <a:tc>
                      <a:txBody>
                        <a:bodyPr/>
                        <a:lstStyle/>
                        <a:p>
                          <a:endParaRPr lang="en-SE"/>
                        </a:p>
                      </a:txBody>
                      <a:tcPr>
                        <a:blipFill>
                          <a:blip r:embed="rId6"/>
                          <a:stretch>
                            <a:fillRect l="-203571" t="-201449" r="-103571" b="-110145"/>
                          </a:stretch>
                        </a:blipFill>
                      </a:tcPr>
                    </a:tc>
                    <a:tc>
                      <a:txBody>
                        <a:bodyPr/>
                        <a:lstStyle/>
                        <a:p>
                          <a:endParaRPr lang="en-SE"/>
                        </a:p>
                      </a:txBody>
                      <a:tcPr>
                        <a:blipFill>
                          <a:blip r:embed="rId6"/>
                          <a:stretch>
                            <a:fillRect l="-300000" t="-201449" r="-2353"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6"/>
                          <a:stretch>
                            <a:fillRect l="-1176" t="-301449" r="-301176" b="-10145"/>
                          </a:stretch>
                        </a:blipFill>
                      </a:tcPr>
                    </a:tc>
                    <a:tc>
                      <a:txBody>
                        <a:bodyPr/>
                        <a:lstStyle/>
                        <a:p>
                          <a:endParaRPr lang="en-SE"/>
                        </a:p>
                      </a:txBody>
                      <a:tcPr>
                        <a:blipFill>
                          <a:blip r:embed="rId6"/>
                          <a:stretch>
                            <a:fillRect l="-101176" t="-301449" r="-201176" b="-10145"/>
                          </a:stretch>
                        </a:blipFill>
                      </a:tcPr>
                    </a:tc>
                    <a:tc>
                      <a:txBody>
                        <a:bodyPr/>
                        <a:lstStyle/>
                        <a:p>
                          <a:endParaRPr lang="en-SE"/>
                        </a:p>
                      </a:txBody>
                      <a:tcPr>
                        <a:blipFill>
                          <a:blip r:embed="rId6"/>
                          <a:stretch>
                            <a:fillRect l="-203571" t="-301449" r="-103571"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Table 6">
                <a:extLst>
                  <a:ext uri="{FF2B5EF4-FFF2-40B4-BE49-F238E27FC236}">
                    <a16:creationId xmlns:a16="http://schemas.microsoft.com/office/drawing/2014/main" id="{A97037E1-7653-4ADB-967B-B684FE93F5C7}"/>
                  </a:ext>
                </a:extLst>
              </p:cNvPr>
              <p:cNvGraphicFramePr>
                <a:graphicFrameLocks/>
              </p:cNvGraphicFramePr>
              <p:nvPr>
                <p:extLst>
                  <p:ext uri="{D42A27DB-BD31-4B8C-83A1-F6EECF244321}">
                    <p14:modId xmlns:p14="http://schemas.microsoft.com/office/powerpoint/2010/main" val="3968651061"/>
                  </p:ext>
                </p:extLst>
              </p:nvPr>
            </p:nvGraphicFramePr>
            <p:xfrm>
              <a:off x="6975322"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m:t>
                                </m:r>
                                <m:r>
                                  <a:rPr lang="en-US" i="1" dirty="0" smtClean="0">
                                    <a:latin typeface="Cambria Math" panose="02040503050406030204" pitchFamily="18" charset="0"/>
                                  </a:rPr>
                                  <m:t>.</m:t>
                                </m:r>
                                <m:r>
                                  <a:rPr lang="en-US" b="0" i="1" dirty="0" smtClean="0">
                                    <a:latin typeface="Cambria Math" panose="02040503050406030204" pitchFamily="18" charset="0"/>
                                  </a:rPr>
                                  <m:t>4</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baseline="-25000"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12" name="Table 6">
                <a:extLst>
                  <a:ext uri="{FF2B5EF4-FFF2-40B4-BE49-F238E27FC236}">
                    <a16:creationId xmlns:a16="http://schemas.microsoft.com/office/drawing/2014/main" id="{A97037E1-7653-4ADB-967B-B684FE93F5C7}"/>
                  </a:ext>
                </a:extLst>
              </p:cNvPr>
              <p:cNvGraphicFramePr>
                <a:graphicFrameLocks/>
              </p:cNvGraphicFramePr>
              <p:nvPr>
                <p:extLst>
                  <p:ext uri="{D42A27DB-BD31-4B8C-83A1-F6EECF244321}">
                    <p14:modId xmlns:p14="http://schemas.microsoft.com/office/powerpoint/2010/main" val="3968651061"/>
                  </p:ext>
                </p:extLst>
              </p:nvPr>
            </p:nvGraphicFramePr>
            <p:xfrm>
              <a:off x="6975322"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7"/>
                          <a:stretch>
                            <a:fillRect l="-1176" t="-1449" r="-300000" b="-310145"/>
                          </a:stretch>
                        </a:blipFill>
                      </a:tcPr>
                    </a:tc>
                    <a:tc>
                      <a:txBody>
                        <a:bodyPr/>
                        <a:lstStyle/>
                        <a:p>
                          <a:endParaRPr lang="en-SE"/>
                        </a:p>
                      </a:txBody>
                      <a:tcPr>
                        <a:blipFill>
                          <a:blip r:embed="rId7"/>
                          <a:stretch>
                            <a:fillRect l="-102381" t="-1449" r="-203571" b="-310145"/>
                          </a:stretch>
                        </a:blipFill>
                      </a:tcPr>
                    </a:tc>
                    <a:tc>
                      <a:txBody>
                        <a:bodyPr/>
                        <a:lstStyle/>
                        <a:p>
                          <a:endParaRPr lang="en-SE"/>
                        </a:p>
                      </a:txBody>
                      <a:tcPr>
                        <a:blipFill>
                          <a:blip r:embed="rId7"/>
                          <a:stretch>
                            <a:fillRect l="-200000" t="-1449" r="-101176" b="-310145"/>
                          </a:stretch>
                        </a:blipFill>
                      </a:tcPr>
                    </a:tc>
                    <a:tc>
                      <a:txBody>
                        <a:bodyPr/>
                        <a:lstStyle/>
                        <a:p>
                          <a:endParaRPr lang="en-SE"/>
                        </a:p>
                      </a:txBody>
                      <a:tcPr>
                        <a:blipFill>
                          <a:blip r:embed="rId7"/>
                          <a:stretch>
                            <a:fillRect l="-303571" t="-1449" r="-2381"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7"/>
                          <a:stretch>
                            <a:fillRect l="-1176" t="-101449" r="-300000" b="-210145"/>
                          </a:stretch>
                        </a:blipFill>
                      </a:tcPr>
                    </a:tc>
                    <a:tc>
                      <a:txBody>
                        <a:bodyPr/>
                        <a:lstStyle/>
                        <a:p>
                          <a:endParaRPr lang="en-SE"/>
                        </a:p>
                      </a:txBody>
                      <a:tcPr>
                        <a:blipFill>
                          <a:blip r:embed="rId7"/>
                          <a:stretch>
                            <a:fillRect l="-102381" t="-101449" r="-203571" b="-210145"/>
                          </a:stretch>
                        </a:blipFill>
                      </a:tcPr>
                    </a:tc>
                    <a:tc>
                      <a:txBody>
                        <a:bodyPr/>
                        <a:lstStyle/>
                        <a:p>
                          <a:endParaRPr lang="en-SE"/>
                        </a:p>
                      </a:txBody>
                      <a:tcPr>
                        <a:blipFill>
                          <a:blip r:embed="rId7"/>
                          <a:stretch>
                            <a:fillRect l="-200000" t="-101449" r="-101176" b="-210145"/>
                          </a:stretch>
                        </a:blipFill>
                      </a:tcPr>
                    </a:tc>
                    <a:tc>
                      <a:txBody>
                        <a:bodyPr/>
                        <a:lstStyle/>
                        <a:p>
                          <a:endParaRPr lang="en-SE"/>
                        </a:p>
                      </a:txBody>
                      <a:tcPr>
                        <a:blipFill>
                          <a:blip r:embed="rId7"/>
                          <a:stretch>
                            <a:fillRect l="-303571" t="-101449" r="-2381"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7"/>
                          <a:stretch>
                            <a:fillRect l="-1176" t="-201449" r="-300000" b="-110145"/>
                          </a:stretch>
                        </a:blipFill>
                      </a:tcPr>
                    </a:tc>
                    <a:tc>
                      <a:txBody>
                        <a:bodyPr/>
                        <a:lstStyle/>
                        <a:p>
                          <a:endParaRPr lang="en-SE"/>
                        </a:p>
                      </a:txBody>
                      <a:tcPr>
                        <a:blipFill>
                          <a:blip r:embed="rId7"/>
                          <a:stretch>
                            <a:fillRect l="-102381" t="-201449" r="-203571" b="-110145"/>
                          </a:stretch>
                        </a:blipFill>
                      </a:tcPr>
                    </a:tc>
                    <a:tc>
                      <a:txBody>
                        <a:bodyPr/>
                        <a:lstStyle/>
                        <a:p>
                          <a:endParaRPr lang="en-SE"/>
                        </a:p>
                      </a:txBody>
                      <a:tcPr>
                        <a:blipFill>
                          <a:blip r:embed="rId7"/>
                          <a:stretch>
                            <a:fillRect l="-200000" t="-201449" r="-101176" b="-110145"/>
                          </a:stretch>
                        </a:blipFill>
                      </a:tcPr>
                    </a:tc>
                    <a:tc>
                      <a:txBody>
                        <a:bodyPr/>
                        <a:lstStyle/>
                        <a:p>
                          <a:endParaRPr lang="en-SE"/>
                        </a:p>
                      </a:txBody>
                      <a:tcPr>
                        <a:blipFill>
                          <a:blip r:embed="rId7"/>
                          <a:stretch>
                            <a:fillRect l="-303571" t="-201449" r="-2381"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7"/>
                          <a:stretch>
                            <a:fillRect l="-1176" t="-301449" r="-300000" b="-10145"/>
                          </a:stretch>
                        </a:blipFill>
                      </a:tcPr>
                    </a:tc>
                    <a:tc>
                      <a:txBody>
                        <a:bodyPr/>
                        <a:lstStyle/>
                        <a:p>
                          <a:endParaRPr lang="en-SE"/>
                        </a:p>
                      </a:txBody>
                      <a:tcPr>
                        <a:blipFill>
                          <a:blip r:embed="rId7"/>
                          <a:stretch>
                            <a:fillRect l="-102381" t="-301449" r="-203571" b="-10145"/>
                          </a:stretch>
                        </a:blipFill>
                      </a:tcPr>
                    </a:tc>
                    <a:tc>
                      <a:txBody>
                        <a:bodyPr/>
                        <a:lstStyle/>
                        <a:p>
                          <a:endParaRPr lang="en-SE"/>
                        </a:p>
                      </a:txBody>
                      <a:tcPr>
                        <a:blipFill>
                          <a:blip r:embed="rId7"/>
                          <a:stretch>
                            <a:fillRect l="-200000" t="-301449" r="-101176"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p:sp>
        <p:nvSpPr>
          <p:cNvPr id="13" name="TextBox 12">
            <a:extLst>
              <a:ext uri="{FF2B5EF4-FFF2-40B4-BE49-F238E27FC236}">
                <a16:creationId xmlns:a16="http://schemas.microsoft.com/office/drawing/2014/main" id="{9ADAFD6B-3EE1-4DDA-BC10-BAD39A90A3C4}"/>
              </a:ext>
            </a:extLst>
          </p:cNvPr>
          <p:cNvSpPr txBox="1"/>
          <p:nvPr/>
        </p:nvSpPr>
        <p:spPr>
          <a:xfrm>
            <a:off x="762000" y="6183868"/>
            <a:ext cx="723275" cy="369332"/>
          </a:xfrm>
          <a:prstGeom prst="rect">
            <a:avLst/>
          </a:prstGeom>
          <a:noFill/>
        </p:spPr>
        <p:txBody>
          <a:bodyPr wrap="none" rtlCol="0">
            <a:spAutoFit/>
          </a:bodyPr>
          <a:lstStyle/>
          <a:p>
            <a:r>
              <a:rPr lang="en-US" dirty="0"/>
              <a:t>Initial</a:t>
            </a:r>
            <a:endParaRPr lang="en-SE" dirty="0"/>
          </a:p>
        </p:txBody>
      </p:sp>
      <p:sp>
        <p:nvSpPr>
          <p:cNvPr id="14" name="TextBox 13">
            <a:extLst>
              <a:ext uri="{FF2B5EF4-FFF2-40B4-BE49-F238E27FC236}">
                <a16:creationId xmlns:a16="http://schemas.microsoft.com/office/drawing/2014/main" id="{D6AC7B84-3755-460C-994F-84277440537D}"/>
              </a:ext>
            </a:extLst>
          </p:cNvPr>
          <p:cNvSpPr txBox="1"/>
          <p:nvPr/>
        </p:nvSpPr>
        <p:spPr>
          <a:xfrm>
            <a:off x="2605260" y="6183868"/>
            <a:ext cx="1715534" cy="369332"/>
          </a:xfrm>
          <a:prstGeom prst="rect">
            <a:avLst/>
          </a:prstGeom>
          <a:noFill/>
        </p:spPr>
        <p:txBody>
          <a:bodyPr wrap="none" rtlCol="0">
            <a:spAutoFit/>
          </a:bodyPr>
          <a:lstStyle/>
          <a:p>
            <a:r>
              <a:rPr lang="en-US" dirty="0"/>
              <a:t>After 1</a:t>
            </a:r>
            <a:r>
              <a:rPr lang="en-US" baseline="30000" dirty="0"/>
              <a:t>st</a:t>
            </a:r>
            <a:r>
              <a:rPr lang="en-US" dirty="0"/>
              <a:t> sweep</a:t>
            </a:r>
            <a:endParaRPr lang="en-SE" dirty="0"/>
          </a:p>
        </p:txBody>
      </p:sp>
      <p:sp>
        <p:nvSpPr>
          <p:cNvPr id="15" name="TextBox 14">
            <a:extLst>
              <a:ext uri="{FF2B5EF4-FFF2-40B4-BE49-F238E27FC236}">
                <a16:creationId xmlns:a16="http://schemas.microsoft.com/office/drawing/2014/main" id="{FCBB1984-EACF-438A-93EF-029B2E03E47A}"/>
              </a:ext>
            </a:extLst>
          </p:cNvPr>
          <p:cNvSpPr txBox="1"/>
          <p:nvPr/>
        </p:nvSpPr>
        <p:spPr>
          <a:xfrm>
            <a:off x="4823208" y="6183868"/>
            <a:ext cx="1829347" cy="369332"/>
          </a:xfrm>
          <a:prstGeom prst="rect">
            <a:avLst/>
          </a:prstGeom>
          <a:noFill/>
        </p:spPr>
        <p:txBody>
          <a:bodyPr wrap="none" rtlCol="0">
            <a:spAutoFit/>
          </a:bodyPr>
          <a:lstStyle/>
          <a:p>
            <a:r>
              <a:rPr lang="en-US" dirty="0"/>
              <a:t>After 2</a:t>
            </a:r>
            <a:r>
              <a:rPr lang="en-US" baseline="30000" dirty="0"/>
              <a:t>nd</a:t>
            </a:r>
            <a:r>
              <a:rPr lang="en-US" dirty="0"/>
              <a:t> sweep</a:t>
            </a:r>
            <a:endParaRPr lang="en-SE" dirty="0"/>
          </a:p>
        </p:txBody>
      </p:sp>
      <p:sp>
        <p:nvSpPr>
          <p:cNvPr id="16" name="TextBox 15">
            <a:extLst>
              <a:ext uri="{FF2B5EF4-FFF2-40B4-BE49-F238E27FC236}">
                <a16:creationId xmlns:a16="http://schemas.microsoft.com/office/drawing/2014/main" id="{08893069-B3F6-4B21-AFFB-7D54C9AAAC74}"/>
              </a:ext>
            </a:extLst>
          </p:cNvPr>
          <p:cNvSpPr txBox="1"/>
          <p:nvPr/>
        </p:nvSpPr>
        <p:spPr>
          <a:xfrm>
            <a:off x="7203375" y="6183868"/>
            <a:ext cx="1731564" cy="369332"/>
          </a:xfrm>
          <a:prstGeom prst="rect">
            <a:avLst/>
          </a:prstGeom>
          <a:noFill/>
        </p:spPr>
        <p:txBody>
          <a:bodyPr wrap="none" rtlCol="0">
            <a:spAutoFit/>
          </a:bodyPr>
          <a:lstStyle/>
          <a:p>
            <a:r>
              <a:rPr lang="en-US" dirty="0"/>
              <a:t>After 3</a:t>
            </a:r>
            <a:r>
              <a:rPr lang="en-US" baseline="30000" dirty="0"/>
              <a:t>rd</a:t>
            </a:r>
            <a:r>
              <a:rPr lang="en-US" dirty="0"/>
              <a:t> sweep</a:t>
            </a:r>
            <a:endParaRPr lang="en-SE" dirty="0"/>
          </a:p>
        </p:txBody>
      </p:sp>
    </p:spTree>
    <p:extLst>
      <p:ext uri="{BB962C8B-B14F-4D97-AF65-F5344CB8AC3E}">
        <p14:creationId xmlns:p14="http://schemas.microsoft.com/office/powerpoint/2010/main" val="3782838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23153-C315-4CF3-A05A-9EBF6769FCDE}"/>
              </a:ext>
            </a:extLst>
          </p:cNvPr>
          <p:cNvSpPr>
            <a:spLocks noGrp="1"/>
          </p:cNvSpPr>
          <p:nvPr>
            <p:ph type="title"/>
          </p:nvPr>
        </p:nvSpPr>
        <p:spPr/>
        <p:txBody>
          <a:bodyPr/>
          <a:lstStyle/>
          <a:p>
            <a:r>
              <a:rPr lang="en-US" dirty="0"/>
              <a:t>Iterative Policy Evaluation Results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C067C1-C130-4AEA-A0FB-D03CE13B49E5}"/>
                  </a:ext>
                </a:extLst>
              </p:cNvPr>
              <p:cNvSpPr>
                <a:spLocks noGrp="1"/>
              </p:cNvSpPr>
              <p:nvPr>
                <p:ph idx="1"/>
              </p:nvPr>
            </p:nvSpPr>
            <p:spPr>
              <a:xfrm>
                <a:off x="457200" y="1171769"/>
                <a:ext cx="8229600" cy="1952431"/>
              </a:xfrm>
            </p:spPr>
            <p:txBody>
              <a:bodyPr>
                <a:normAutofit fontScale="47500" lnSpcReduction="20000"/>
              </a:bodyPr>
              <a:lstStyle/>
              <a:p>
                <a:r>
                  <a:rPr lang="en-US" dirty="0"/>
                  <a:t>Figure 4.1: Convergence of iterative policy evaluation on a small </a:t>
                </a:r>
                <a:r>
                  <a:rPr lang="en-US" dirty="0" err="1"/>
                  <a:t>gridworld</a:t>
                </a:r>
                <a:r>
                  <a:rPr lang="en-US" dirty="0"/>
                  <a:t> with the random policy (all actions equally likely). The left column is the sequence of approximations of the state-value function. The right column is the sequence of greedy policies corresponding to the value function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estimates (arrows are shown for all actions achieving the max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All policies after </a:t>
                </a:r>
                <a14:m>
                  <m:oMath xmlns:m="http://schemas.openxmlformats.org/officeDocument/2006/math">
                    <m:r>
                      <a:rPr lang="en-US" b="0" i="1" dirty="0" smtClean="0">
                        <a:latin typeface="Cambria Math" panose="02040503050406030204" pitchFamily="18" charset="0"/>
                      </a:rPr>
                      <m:t>𝑘</m:t>
                    </m:r>
                    <m:r>
                      <a:rPr lang="en-US" b="0" i="1" dirty="0" smtClean="0">
                        <a:latin typeface="Cambria Math" panose="02040503050406030204" pitchFamily="18" charset="0"/>
                      </a:rPr>
                      <m:t>=3</m:t>
                    </m:r>
                  </m:oMath>
                </a14:m>
                <a:r>
                  <a:rPr lang="en-US" dirty="0"/>
                  <a:t> iterations are optimal. </a:t>
                </a:r>
              </a:p>
              <a:p>
                <a:r>
                  <a:rPr lang="en-US" dirty="0"/>
                  <a:t>Note that we are not updating the policy (always the random policy) across iterations. If you follow the greedy action at the current step, then follow the random policy in the future, then it is better than following the random policy from the current step. </a:t>
                </a:r>
              </a:p>
            </p:txBody>
          </p:sp>
        </mc:Choice>
        <mc:Fallback xmlns="">
          <p:sp>
            <p:nvSpPr>
              <p:cNvPr id="3" name="Content Placeholder 2">
                <a:extLst>
                  <a:ext uri="{FF2B5EF4-FFF2-40B4-BE49-F238E27FC236}">
                    <a16:creationId xmlns:a16="http://schemas.microsoft.com/office/drawing/2014/main" id="{C2C067C1-C130-4AEA-A0FB-D03CE13B49E5}"/>
                  </a:ext>
                </a:extLst>
              </p:cNvPr>
              <p:cNvSpPr>
                <a:spLocks noGrp="1" noRot="1" noChangeAspect="1" noMove="1" noResize="1" noEditPoints="1" noAdjustHandles="1" noChangeArrowheads="1" noChangeShapeType="1" noTextEdit="1"/>
              </p:cNvSpPr>
              <p:nvPr>
                <p:ph idx="1"/>
              </p:nvPr>
            </p:nvSpPr>
            <p:spPr>
              <a:xfrm>
                <a:off x="457200" y="1171769"/>
                <a:ext cx="8229600" cy="1952431"/>
              </a:xfrm>
              <a:blipFill>
                <a:blip r:embed="rId3"/>
                <a:stretch>
                  <a:fillRect l="-222" t="-2804" r="-81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3663906-32AF-4120-8C5E-8BBBF44E83F2}"/>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5" name="Picture 4">
            <a:extLst>
              <a:ext uri="{FF2B5EF4-FFF2-40B4-BE49-F238E27FC236}">
                <a16:creationId xmlns:a16="http://schemas.microsoft.com/office/drawing/2014/main" id="{5ADE55B3-4D68-44EE-8BF0-F1EB3FC2C524}"/>
              </a:ext>
            </a:extLst>
          </p:cNvPr>
          <p:cNvPicPr>
            <a:picLocks noChangeAspect="1"/>
          </p:cNvPicPr>
          <p:nvPr/>
        </p:nvPicPr>
        <p:blipFill>
          <a:blip r:embed="rId4"/>
          <a:stretch>
            <a:fillRect/>
          </a:stretch>
        </p:blipFill>
        <p:spPr>
          <a:xfrm>
            <a:off x="-31102" y="3048000"/>
            <a:ext cx="4469390" cy="3563329"/>
          </a:xfrm>
          <a:prstGeom prst="rect">
            <a:avLst/>
          </a:prstGeom>
        </p:spPr>
      </p:pic>
      <p:pic>
        <p:nvPicPr>
          <p:cNvPr id="6" name="Picture 5">
            <a:extLst>
              <a:ext uri="{FF2B5EF4-FFF2-40B4-BE49-F238E27FC236}">
                <a16:creationId xmlns:a16="http://schemas.microsoft.com/office/drawing/2014/main" id="{24E9037D-16F2-46D4-8F9F-C961FDAD1D35}"/>
              </a:ext>
            </a:extLst>
          </p:cNvPr>
          <p:cNvPicPr>
            <a:picLocks noChangeAspect="1"/>
          </p:cNvPicPr>
          <p:nvPr/>
        </p:nvPicPr>
        <p:blipFill>
          <a:blip r:embed="rId5"/>
          <a:stretch>
            <a:fillRect/>
          </a:stretch>
        </p:blipFill>
        <p:spPr>
          <a:xfrm>
            <a:off x="4438288" y="3562903"/>
            <a:ext cx="4427838" cy="3048426"/>
          </a:xfrm>
          <a:prstGeom prst="rect">
            <a:avLst/>
          </a:prstGeom>
        </p:spPr>
      </p:pic>
    </p:spTree>
    <p:extLst>
      <p:ext uri="{BB962C8B-B14F-4D97-AF65-F5344CB8AC3E}">
        <p14:creationId xmlns:p14="http://schemas.microsoft.com/office/powerpoint/2010/main" val="152459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F021-2E96-44D2-AA7B-7331191589F6}"/>
              </a:ext>
            </a:extLst>
          </p:cNvPr>
          <p:cNvSpPr>
            <a:spLocks noGrp="1"/>
          </p:cNvSpPr>
          <p:nvPr>
            <p:ph type="title"/>
          </p:nvPr>
        </p:nvSpPr>
        <p:spPr/>
        <p:txBody>
          <a:bodyPr/>
          <a:lstStyle/>
          <a:p>
            <a:r>
              <a:rPr lang="en-US" dirty="0"/>
              <a:t>Policy Iteration</a:t>
            </a:r>
            <a:endParaRPr lang="en-SE" dirty="0"/>
          </a:p>
        </p:txBody>
      </p:sp>
      <p:sp>
        <p:nvSpPr>
          <p:cNvPr id="3" name="Content Placeholder 2">
            <a:extLst>
              <a:ext uri="{FF2B5EF4-FFF2-40B4-BE49-F238E27FC236}">
                <a16:creationId xmlns:a16="http://schemas.microsoft.com/office/drawing/2014/main" id="{89788244-E990-4695-B32D-E867D968C54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1FB27CF-66BC-4872-B9DA-43203ECA7C2D}"/>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5" name="Picture 4">
            <a:extLst>
              <a:ext uri="{FF2B5EF4-FFF2-40B4-BE49-F238E27FC236}">
                <a16:creationId xmlns:a16="http://schemas.microsoft.com/office/drawing/2014/main" id="{1B36A3A8-7696-4E87-9A14-1A9788380399}"/>
              </a:ext>
            </a:extLst>
          </p:cNvPr>
          <p:cNvPicPr>
            <a:picLocks noChangeAspect="1"/>
          </p:cNvPicPr>
          <p:nvPr/>
        </p:nvPicPr>
        <p:blipFill>
          <a:blip r:embed="rId2"/>
          <a:stretch>
            <a:fillRect/>
          </a:stretch>
        </p:blipFill>
        <p:spPr>
          <a:xfrm>
            <a:off x="447004" y="1166165"/>
            <a:ext cx="8204029" cy="5608345"/>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876D5BB-3362-490C-8DC2-AB86E427C2C4}"/>
                  </a:ext>
                </a:extLst>
              </p:cNvPr>
              <p:cNvSpPr/>
              <p:nvPr/>
            </p:nvSpPr>
            <p:spPr>
              <a:xfrm>
                <a:off x="4114800" y="2209800"/>
                <a:ext cx="4419600" cy="141577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rPr>
                  <a:t>Repeat until policy converges:</a:t>
                </a:r>
              </a:p>
              <a:p>
                <a:r>
                  <a:rPr lang="en-US" sz="1400" dirty="0">
                    <a:solidFill>
                      <a:schemeClr val="tx1"/>
                    </a:solidFill>
                  </a:rPr>
                  <a:t>Policy Evaluation: Estimate state value function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for some fixed policy </a:t>
                </a:r>
                <a14:m>
                  <m:oMath xmlns:m="http://schemas.openxmlformats.org/officeDocument/2006/math">
                    <m:r>
                      <a:rPr lang="en-US" sz="1400" i="1">
                        <a:solidFill>
                          <a:schemeClr val="tx1"/>
                        </a:solidFill>
                        <a:latin typeface="Cambria Math" panose="02040503050406030204" pitchFamily="18" charset="0"/>
                      </a:rPr>
                      <m:t>𝜋</m:t>
                    </m:r>
                  </m:oMath>
                </a14:m>
                <a:r>
                  <a:rPr lang="en-US" sz="1400" dirty="0">
                    <a:solidFill>
                      <a:schemeClr val="tx1"/>
                    </a:solidFill>
                  </a:rPr>
                  <a:t> with Iterative Policy Evaluation (or solving linear equations).</a:t>
                </a:r>
              </a:p>
              <a:p>
                <a:r>
                  <a:rPr lang="en-US" sz="1400" dirty="0">
                    <a:solidFill>
                      <a:schemeClr val="tx1"/>
                    </a:solidFill>
                  </a:rPr>
                  <a:t>Policy Improvement: generate new policy based on the newly estimated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a:t>
                </a:r>
                <a14:m>
                  <m:oMath xmlns:m="http://schemas.openxmlformats.org/officeDocument/2006/math">
                    <m:r>
                      <a:rPr lang="en-US" sz="1400" b="0" i="1" smtClean="0">
                        <a:solidFill>
                          <a:schemeClr val="tx1"/>
                        </a:solidFill>
                        <a:latin typeface="Cambria Math" panose="02040503050406030204" pitchFamily="18" charset="0"/>
                      </a:rPr>
                      <m:t>𝜋</m:t>
                    </m:r>
                    <m:r>
                      <a:rPr lang="en-US" sz="1400" i="1">
                        <a:solidFill>
                          <a:schemeClr val="tx1"/>
                        </a:solidFill>
                        <a:latin typeface="Cambria Math" panose="02040503050406030204" pitchFamily="18" charset="0"/>
                      </a:rPr>
                      <m:t>=</m:t>
                    </m:r>
                    <m:r>
                      <m:rPr>
                        <m:sty m:val="p"/>
                      </m:rPr>
                      <a:rPr lang="en-US" sz="1400">
                        <a:solidFill>
                          <a:schemeClr val="tx1"/>
                        </a:solidFill>
                        <a:latin typeface="Cambria Math" panose="02040503050406030204" pitchFamily="18" charset="0"/>
                      </a:rPr>
                      <m:t>greedy</m:t>
                    </m:r>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r>
                      <a:rPr lang="en-US" sz="1400" i="1">
                        <a:solidFill>
                          <a:schemeClr val="tx1"/>
                        </a:solidFill>
                        <a:latin typeface="Cambria Math" panose="02040503050406030204" pitchFamily="18" charset="0"/>
                      </a:rPr>
                      <m:t>)</m:t>
                    </m:r>
                  </m:oMath>
                </a14:m>
                <a:r>
                  <a:rPr lang="en-US" sz="1400" dirty="0">
                    <a:solidFill>
                      <a:schemeClr val="tx1"/>
                    </a:solidFill>
                  </a:rPr>
                  <a:t>.</a:t>
                </a:r>
              </a:p>
            </p:txBody>
          </p:sp>
        </mc:Choice>
        <mc:Fallback xmlns="">
          <p:sp>
            <p:nvSpPr>
              <p:cNvPr id="6" name="Rectangle 5">
                <a:extLst>
                  <a:ext uri="{FF2B5EF4-FFF2-40B4-BE49-F238E27FC236}">
                    <a16:creationId xmlns:a16="http://schemas.microsoft.com/office/drawing/2014/main" id="{4876D5BB-3362-490C-8DC2-AB86E427C2C4}"/>
                  </a:ext>
                </a:extLst>
              </p:cNvPr>
              <p:cNvSpPr>
                <a:spLocks noRot="1" noChangeAspect="1" noMove="1" noResize="1" noEditPoints="1" noAdjustHandles="1" noChangeArrowheads="1" noChangeShapeType="1" noTextEdit="1"/>
              </p:cNvSpPr>
              <p:nvPr/>
            </p:nvSpPr>
            <p:spPr>
              <a:xfrm>
                <a:off x="4114800" y="2209800"/>
                <a:ext cx="4419600" cy="1415772"/>
              </a:xfrm>
              <a:prstGeom prst="rect">
                <a:avLst/>
              </a:prstGeom>
              <a:blipFill>
                <a:blip r:embed="rId3"/>
                <a:stretch>
                  <a:fillRect/>
                </a:stretch>
              </a:blipFill>
            </p:spPr>
            <p:txBody>
              <a:bodyPr/>
              <a:lstStyle/>
              <a:p>
                <a:r>
                  <a:rPr lang="en-SE">
                    <a:noFill/>
                  </a:rPr>
                  <a:t> </a:t>
                </a:r>
              </a:p>
            </p:txBody>
          </p:sp>
        </mc:Fallback>
      </mc:AlternateContent>
      <p:sp>
        <p:nvSpPr>
          <p:cNvPr id="8" name="Rectangle 7">
            <a:extLst>
              <a:ext uri="{FF2B5EF4-FFF2-40B4-BE49-F238E27FC236}">
                <a16:creationId xmlns:a16="http://schemas.microsoft.com/office/drawing/2014/main" id="{64EB695E-31D4-4F07-9BA4-CEBB3DA6C175}"/>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pic>
        <p:nvPicPr>
          <p:cNvPr id="9" name="Picture 8">
            <a:extLst>
              <a:ext uri="{FF2B5EF4-FFF2-40B4-BE49-F238E27FC236}">
                <a16:creationId xmlns:a16="http://schemas.microsoft.com/office/drawing/2014/main" id="{AE881C5B-91C4-4B00-B140-196CDA854B43}"/>
              </a:ext>
            </a:extLst>
          </p:cNvPr>
          <p:cNvPicPr>
            <a:picLocks noChangeAspect="1"/>
          </p:cNvPicPr>
          <p:nvPr/>
        </p:nvPicPr>
        <p:blipFill>
          <a:blip r:embed="rId4"/>
          <a:stretch>
            <a:fillRect/>
          </a:stretch>
        </p:blipFill>
        <p:spPr>
          <a:xfrm>
            <a:off x="5701862" y="4547855"/>
            <a:ext cx="2832538" cy="1486550"/>
          </a:xfrm>
          <a:prstGeom prst="rect">
            <a:avLst/>
          </a:prstGeom>
        </p:spPr>
      </p:pic>
    </p:spTree>
    <p:extLst>
      <p:ext uri="{BB962C8B-B14F-4D97-AF65-F5344CB8AC3E}">
        <p14:creationId xmlns:p14="http://schemas.microsoft.com/office/powerpoint/2010/main" val="3582653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86F39-961C-4EF1-BE9D-90B3AB58DFA9}"/>
              </a:ext>
            </a:extLst>
          </p:cNvPr>
          <p:cNvSpPr>
            <a:spLocks noGrp="1"/>
          </p:cNvSpPr>
          <p:nvPr>
            <p:ph type="title"/>
          </p:nvPr>
        </p:nvSpPr>
        <p:spPr/>
        <p:txBody>
          <a:bodyPr/>
          <a:lstStyle/>
          <a:p>
            <a:r>
              <a:rPr lang="en-US" dirty="0"/>
              <a:t>Model-Based vs. Model-Free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B1FC91-8C5B-4A8D-85D8-CDB8E474A081}"/>
                  </a:ext>
                </a:extLst>
              </p:cNvPr>
              <p:cNvSpPr>
                <a:spLocks noGrp="1"/>
              </p:cNvSpPr>
              <p:nvPr>
                <p:ph idx="1"/>
              </p:nvPr>
            </p:nvSpPr>
            <p:spPr>
              <a:xfrm>
                <a:off x="457200" y="1066800"/>
                <a:ext cx="8229600" cy="2720183"/>
              </a:xfrm>
            </p:spPr>
            <p:txBody>
              <a:bodyPr>
                <a:normAutofit/>
              </a:bodyPr>
              <a:lstStyle/>
              <a:p>
                <a:r>
                  <a:rPr lang="en-US" sz="2400" dirty="0"/>
                  <a:t>Model-Based RL: MDP planning </a:t>
                </a:r>
              </a:p>
              <a:p>
                <a:pPr lvl="1"/>
                <a:r>
                  <a:rPr lang="en-US" sz="2000" dirty="0"/>
                  <a:t>Learn MDP </a:t>
                </a:r>
                <a14:m>
                  <m:oMath xmlns:m="http://schemas.openxmlformats.org/officeDocument/2006/math">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a14:m>
                <a:r>
                  <a:rPr lang="en-US" sz="2000" dirty="0"/>
                  <a:t>(given current state </a:t>
                </a:r>
                <a14:m>
                  <m:oMath xmlns:m="http://schemas.openxmlformats.org/officeDocument/2006/math">
                    <m:r>
                      <a:rPr lang="en-US" sz="2000" b="0" i="1" smtClean="0">
                        <a:latin typeface="Cambria Math" panose="02040503050406030204" pitchFamily="18" charset="0"/>
                      </a:rPr>
                      <m:t>𝑠</m:t>
                    </m:r>
                    <m:r>
                      <a:rPr lang="en-US" sz="2000" i="1">
                        <a:latin typeface="Cambria Math" panose="02040503050406030204" pitchFamily="18" charset="0"/>
                      </a:rPr>
                      <m:t> </m:t>
                    </m:r>
                  </m:oMath>
                </a14:m>
                <a:r>
                  <a:rPr lang="en-US" sz="2000" dirty="0"/>
                  <a:t>and action </a:t>
                </a:r>
                <a14:m>
                  <m:oMath xmlns:m="http://schemas.openxmlformats.org/officeDocument/2006/math">
                    <m:r>
                      <a:rPr lang="en-US" sz="2000" b="0" i="1" smtClean="0">
                        <a:latin typeface="Cambria Math" panose="02040503050406030204" pitchFamily="18" charset="0"/>
                      </a:rPr>
                      <m:t>𝑎</m:t>
                    </m:r>
                  </m:oMath>
                </a14:m>
                <a:r>
                  <a:rPr lang="en-US" sz="2000" dirty="0"/>
                  <a:t>, returns prob distribution of current reward </a:t>
                </a:r>
                <a14:m>
                  <m:oMath xmlns:m="http://schemas.openxmlformats.org/officeDocument/2006/math">
                    <m:r>
                      <a:rPr lang="en-US" sz="2000" b="0" i="1" smtClean="0">
                        <a:latin typeface="Cambria Math" panose="02040503050406030204" pitchFamily="18" charset="0"/>
                      </a:rPr>
                      <m:t>𝑟</m:t>
                    </m:r>
                    <m:r>
                      <a:rPr lang="en-US" sz="2000" i="1">
                        <a:latin typeface="Cambria Math" panose="02040503050406030204" pitchFamily="18" charset="0"/>
                      </a:rPr>
                      <m:t> </m:t>
                    </m:r>
                  </m:oMath>
                </a14:m>
                <a:r>
                  <a:rPr lang="en-US" sz="2000" dirty="0"/>
                  <a:t>and next state </a:t>
                </a:r>
                <a14:m>
                  <m:oMath xmlns:m="http://schemas.openxmlformats.org/officeDocument/2006/math">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r>
                  <a:rPr lang="en-US" sz="2000" dirty="0"/>
                  <a:t>), then plan with Value Iteration or Policy Iteration</a:t>
                </a:r>
              </a:p>
              <a:p>
                <a:r>
                  <a:rPr lang="en-US" sz="2400" dirty="0"/>
                  <a:t>Model-Free RL: Value-based and Policy-based</a:t>
                </a:r>
              </a:p>
              <a:p>
                <a:pPr lvl="1"/>
                <a:r>
                  <a:rPr lang="en-US" sz="2000" dirty="0"/>
                  <a:t>Learn value function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𝑠</m:t>
                        </m:r>
                      </m:e>
                    </m:d>
                  </m:oMath>
                </a14:m>
                <a:r>
                  <a:rPr lang="en-US" sz="2000" i="1" dirty="0">
                    <a:latin typeface="Cambria Math" panose="02040503050406030204" pitchFamily="18" charset="0"/>
                  </a:rPr>
                  <a:t> </a:t>
                </a:r>
                <a:r>
                  <a:rPr lang="en-US" sz="2000" dirty="0"/>
                  <a:t>or</a:t>
                </a:r>
                <a14:m>
                  <m:oMath xmlns:m="http://schemas.openxmlformats.org/officeDocument/2006/math">
                    <m:r>
                      <a:rPr lang="en-US" sz="2000" i="1">
                        <a:latin typeface="Cambria Math" panose="02040503050406030204" pitchFamily="18" charset="0"/>
                      </a:rPr>
                      <m:t> </m:t>
                    </m:r>
                    <m:r>
                      <a:rPr lang="en-US" sz="2000" i="1">
                        <a:latin typeface="Cambria Math" panose="02040503050406030204" pitchFamily="18" charset="0"/>
                      </a:rPr>
                      <m:t>𝑄</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oMath>
                </a14:m>
                <a:r>
                  <a:rPr lang="en-US" sz="2000" dirty="0"/>
                  <a:t>, or policy function </a:t>
                </a:r>
                <a14:m>
                  <m:oMath xmlns:m="http://schemas.openxmlformats.org/officeDocument/2006/math">
                    <m:r>
                      <a:rPr lang="en-US" sz="2000" i="1">
                        <a:latin typeface="Cambria Math" panose="02040503050406030204" pitchFamily="18" charset="0"/>
                      </a:rPr>
                      <m:t>𝜋</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 without learning MDP</a:t>
                </a:r>
              </a:p>
            </p:txBody>
          </p:sp>
        </mc:Choice>
        <mc:Fallback xmlns="">
          <p:sp>
            <p:nvSpPr>
              <p:cNvPr id="3" name="Content Placeholder 2">
                <a:extLst>
                  <a:ext uri="{FF2B5EF4-FFF2-40B4-BE49-F238E27FC236}">
                    <a16:creationId xmlns:a16="http://schemas.microsoft.com/office/drawing/2014/main" id="{B2B1FC91-8C5B-4A8D-85D8-CDB8E474A081}"/>
                  </a:ext>
                </a:extLst>
              </p:cNvPr>
              <p:cNvSpPr>
                <a:spLocks noGrp="1" noRot="1" noChangeAspect="1" noMove="1" noResize="1" noEditPoints="1" noAdjustHandles="1" noChangeArrowheads="1" noChangeShapeType="1" noTextEdit="1"/>
              </p:cNvSpPr>
              <p:nvPr>
                <p:ph idx="1"/>
              </p:nvPr>
            </p:nvSpPr>
            <p:spPr>
              <a:xfrm>
                <a:off x="457200" y="1066800"/>
                <a:ext cx="8229600" cy="2720183"/>
              </a:xfrm>
              <a:blipFill>
                <a:blip r:embed="rId3"/>
                <a:stretch>
                  <a:fillRect l="-963" t="-1570" r="-148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3B4FC0F-F2C1-4161-8260-7103ECB9EF2C}"/>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grpSp>
        <p:nvGrpSpPr>
          <p:cNvPr id="59" name="Group 58">
            <a:extLst>
              <a:ext uri="{FF2B5EF4-FFF2-40B4-BE49-F238E27FC236}">
                <a16:creationId xmlns:a16="http://schemas.microsoft.com/office/drawing/2014/main" id="{3DF8DAE1-397B-4712-8DF1-91CE481A6E51}"/>
              </a:ext>
            </a:extLst>
          </p:cNvPr>
          <p:cNvGrpSpPr/>
          <p:nvPr/>
        </p:nvGrpSpPr>
        <p:grpSpPr>
          <a:xfrm>
            <a:off x="1524000" y="3657600"/>
            <a:ext cx="1794102" cy="2586800"/>
            <a:chOff x="669059" y="1766861"/>
            <a:chExt cx="1794102" cy="2586800"/>
          </a:xfrm>
        </p:grpSpPr>
        <p:sp>
          <p:nvSpPr>
            <p:cNvPr id="60" name="Rectangle: Rounded Corners 59">
              <a:extLst>
                <a:ext uri="{FF2B5EF4-FFF2-40B4-BE49-F238E27FC236}">
                  <a16:creationId xmlns:a16="http://schemas.microsoft.com/office/drawing/2014/main" id="{CE052DE9-8EA8-4D87-831C-EC8DFE597738}"/>
                </a:ext>
              </a:extLst>
            </p:cNvPr>
            <p:cNvSpPr/>
            <p:nvPr/>
          </p:nvSpPr>
          <p:spPr bwMode="auto">
            <a:xfrm>
              <a:off x="709260" y="2652466"/>
              <a:ext cx="1524000"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MDP</a:t>
              </a:r>
              <a:endParaRPr kumimoji="0" lang="en-SE" sz="1800" b="0" i="0" u="none" strike="noStrike" cap="none" normalizeH="0" baseline="0" dirty="0">
                <a:ln>
                  <a:noFill/>
                </a:ln>
                <a:solidFill>
                  <a:schemeClr val="tx1"/>
                </a:solidFill>
                <a:effectLst/>
                <a:latin typeface="Arial" charset="0"/>
              </a:endParaRPr>
            </a:p>
          </p:txBody>
        </p:sp>
        <p:cxnSp>
          <p:nvCxnSpPr>
            <p:cNvPr id="61" name="Straight Arrow Connector 60">
              <a:extLst>
                <a:ext uri="{FF2B5EF4-FFF2-40B4-BE49-F238E27FC236}">
                  <a16:creationId xmlns:a16="http://schemas.microsoft.com/office/drawing/2014/main" id="{51A507F2-CE6C-4862-87E5-F76623AACBEC}"/>
                </a:ext>
              </a:extLst>
            </p:cNvPr>
            <p:cNvCxnSpPr>
              <a:cxnSpLocks/>
            </p:cNvCxnSpPr>
            <p:nvPr/>
          </p:nvCxnSpPr>
          <p:spPr bwMode="auto">
            <a:xfrm>
              <a:off x="1099594"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F073D2EA-113E-4C0E-B0DF-D7A7E0960912}"/>
                    </a:ext>
                  </a:extLst>
                </p:cNvPr>
                <p:cNvSpPr txBox="1"/>
                <p:nvPr/>
              </p:nvSpPr>
              <p:spPr>
                <a:xfrm>
                  <a:off x="669059"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62" name="TextBox 61">
                  <a:extLst>
                    <a:ext uri="{FF2B5EF4-FFF2-40B4-BE49-F238E27FC236}">
                      <a16:creationId xmlns:a16="http://schemas.microsoft.com/office/drawing/2014/main" id="{F073D2EA-113E-4C0E-B0DF-D7A7E0960912}"/>
                    </a:ext>
                  </a:extLst>
                </p:cNvPr>
                <p:cNvSpPr txBox="1">
                  <a:spLocks noRot="1" noChangeAspect="1" noMove="1" noResize="1" noEditPoints="1" noAdjustHandles="1" noChangeArrowheads="1" noChangeShapeType="1" noTextEdit="1"/>
                </p:cNvSpPr>
                <p:nvPr/>
              </p:nvSpPr>
              <p:spPr>
                <a:xfrm>
                  <a:off x="669059" y="1766861"/>
                  <a:ext cx="861070" cy="369332"/>
                </a:xfrm>
                <a:prstGeom prst="rect">
                  <a:avLst/>
                </a:prstGeom>
                <a:blipFill>
                  <a:blip r:embed="rId4"/>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C796AD5-58B9-4A89-AFBD-2438207F7BC0}"/>
                    </a:ext>
                  </a:extLst>
                </p:cNvPr>
                <p:cNvSpPr txBox="1"/>
                <p:nvPr/>
              </p:nvSpPr>
              <p:spPr>
                <a:xfrm>
                  <a:off x="1426224"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63" name="TextBox 62">
                  <a:extLst>
                    <a:ext uri="{FF2B5EF4-FFF2-40B4-BE49-F238E27FC236}">
                      <a16:creationId xmlns:a16="http://schemas.microsoft.com/office/drawing/2014/main" id="{3C796AD5-58B9-4A89-AFBD-2438207F7BC0}"/>
                    </a:ext>
                  </a:extLst>
                </p:cNvPr>
                <p:cNvSpPr txBox="1">
                  <a:spLocks noRot="1" noChangeAspect="1" noMove="1" noResize="1" noEditPoints="1" noAdjustHandles="1" noChangeArrowheads="1" noChangeShapeType="1" noTextEdit="1"/>
                </p:cNvSpPr>
                <p:nvPr/>
              </p:nvSpPr>
              <p:spPr>
                <a:xfrm>
                  <a:off x="1426224" y="1773831"/>
                  <a:ext cx="998222" cy="369332"/>
                </a:xfrm>
                <a:prstGeom prst="rect">
                  <a:avLst/>
                </a:prstGeom>
                <a:blipFill>
                  <a:blip r:embed="rId5"/>
                  <a:stretch>
                    <a:fillRect l="-4878" t="-8197" b="-24590"/>
                  </a:stretch>
                </a:blipFill>
              </p:spPr>
              <p:txBody>
                <a:bodyPr/>
                <a:lstStyle/>
                <a:p>
                  <a:r>
                    <a:rPr lang="en-SE">
                      <a:noFill/>
                    </a:rPr>
                    <a:t> </a:t>
                  </a:r>
                </a:p>
              </p:txBody>
            </p:sp>
          </mc:Fallback>
        </mc:AlternateContent>
        <p:cxnSp>
          <p:nvCxnSpPr>
            <p:cNvPr id="64" name="Straight Arrow Connector 63">
              <a:extLst>
                <a:ext uri="{FF2B5EF4-FFF2-40B4-BE49-F238E27FC236}">
                  <a16:creationId xmlns:a16="http://schemas.microsoft.com/office/drawing/2014/main" id="{1526768C-2799-4EFC-937C-A4C1BB838281}"/>
                </a:ext>
              </a:extLst>
            </p:cNvPr>
            <p:cNvCxnSpPr>
              <a:cxnSpLocks/>
            </p:cNvCxnSpPr>
            <p:nvPr/>
          </p:nvCxnSpPr>
          <p:spPr bwMode="auto">
            <a:xfrm>
              <a:off x="1860597"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9D7736EB-2EAD-4666-89EC-3009E87502C1}"/>
                    </a:ext>
                  </a:extLst>
                </p:cNvPr>
                <p:cNvSpPr txBox="1"/>
                <p:nvPr/>
              </p:nvSpPr>
              <p:spPr>
                <a:xfrm>
                  <a:off x="776520" y="3707330"/>
                  <a:ext cx="915635" cy="646331"/>
                </a:xfrm>
                <a:prstGeom prst="rect">
                  <a:avLst/>
                </a:prstGeom>
                <a:noFill/>
              </p:spPr>
              <p:txBody>
                <a:bodyPr wrap="none" rtlCol="0">
                  <a:spAutoFit/>
                </a:bodyPr>
                <a:lstStyle/>
                <a:p>
                  <a:r>
                    <a:rPr lang="en-US" dirty="0"/>
                    <a:t>next</a:t>
                  </a:r>
                </a:p>
                <a:p>
                  <a:r>
                    <a:rPr lang="en-US" dirty="0"/>
                    <a:t>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endParaRPr lang="en-SE" dirty="0"/>
                </a:p>
              </p:txBody>
            </p:sp>
          </mc:Choice>
          <mc:Fallback xmlns="">
            <p:sp>
              <p:nvSpPr>
                <p:cNvPr id="65" name="TextBox 64">
                  <a:extLst>
                    <a:ext uri="{FF2B5EF4-FFF2-40B4-BE49-F238E27FC236}">
                      <a16:creationId xmlns:a16="http://schemas.microsoft.com/office/drawing/2014/main" id="{9D7736EB-2EAD-4666-89EC-3009E87502C1}"/>
                    </a:ext>
                  </a:extLst>
                </p:cNvPr>
                <p:cNvSpPr txBox="1">
                  <a:spLocks noRot="1" noChangeAspect="1" noMove="1" noResize="1" noEditPoints="1" noAdjustHandles="1" noChangeArrowheads="1" noChangeShapeType="1" noTextEdit="1"/>
                </p:cNvSpPr>
                <p:nvPr/>
              </p:nvSpPr>
              <p:spPr>
                <a:xfrm>
                  <a:off x="776520" y="3707330"/>
                  <a:ext cx="915635" cy="646331"/>
                </a:xfrm>
                <a:prstGeom prst="rect">
                  <a:avLst/>
                </a:prstGeom>
                <a:blipFill>
                  <a:blip r:embed="rId6"/>
                  <a:stretch>
                    <a:fillRect l="-6000" t="-4717" b="-14151"/>
                  </a:stretch>
                </a:blipFill>
              </p:spPr>
              <p:txBody>
                <a:bodyPr/>
                <a:lstStyle/>
                <a:p>
                  <a:r>
                    <a:rPr lang="en-SE">
                      <a:noFill/>
                    </a:rPr>
                    <a:t> </a:t>
                  </a:r>
                </a:p>
              </p:txBody>
            </p:sp>
          </mc:Fallback>
        </mc:AlternateContent>
        <p:cxnSp>
          <p:nvCxnSpPr>
            <p:cNvPr id="66" name="Straight Arrow Connector 65">
              <a:extLst>
                <a:ext uri="{FF2B5EF4-FFF2-40B4-BE49-F238E27FC236}">
                  <a16:creationId xmlns:a16="http://schemas.microsoft.com/office/drawing/2014/main" id="{D56AF08B-F4A4-45BC-9BBD-7327E26CF721}"/>
                </a:ext>
              </a:extLst>
            </p:cNvPr>
            <p:cNvCxnSpPr>
              <a:cxnSpLocks/>
            </p:cNvCxnSpPr>
            <p:nvPr/>
          </p:nvCxnSpPr>
          <p:spPr bwMode="auto">
            <a:xfrm>
              <a:off x="1099594" y="3265713"/>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7904D01E-09A4-4AEC-B67C-0D6650BFD969}"/>
                    </a:ext>
                  </a:extLst>
                </p:cNvPr>
                <p:cNvSpPr txBox="1"/>
                <p:nvPr/>
              </p:nvSpPr>
              <p:spPr>
                <a:xfrm>
                  <a:off x="1394983" y="3703683"/>
                  <a:ext cx="1068178" cy="369332"/>
                </a:xfrm>
                <a:prstGeom prst="rect">
                  <a:avLst/>
                </a:prstGeom>
                <a:noFill/>
              </p:spPr>
              <p:txBody>
                <a:bodyPr wrap="none" rtlCol="0">
                  <a:spAutoFit/>
                </a:bodyPr>
                <a:lstStyle/>
                <a:p>
                  <a:r>
                    <a:rPr lang="en-US" dirty="0"/>
                    <a:t>reward </a:t>
                  </a:r>
                  <a14:m>
                    <m:oMath xmlns:m="http://schemas.openxmlformats.org/officeDocument/2006/math">
                      <m:r>
                        <a:rPr lang="en-US" b="0" i="1" smtClean="0">
                          <a:latin typeface="Cambria Math" panose="02040503050406030204" pitchFamily="18" charset="0"/>
                        </a:rPr>
                        <m:t>𝑟</m:t>
                      </m:r>
                    </m:oMath>
                  </a14:m>
                  <a:endParaRPr lang="en-SE" dirty="0"/>
                </a:p>
              </p:txBody>
            </p:sp>
          </mc:Choice>
          <mc:Fallback xmlns="">
            <p:sp>
              <p:nvSpPr>
                <p:cNvPr id="67" name="TextBox 66">
                  <a:extLst>
                    <a:ext uri="{FF2B5EF4-FFF2-40B4-BE49-F238E27FC236}">
                      <a16:creationId xmlns:a16="http://schemas.microsoft.com/office/drawing/2014/main" id="{7904D01E-09A4-4AEC-B67C-0D6650BFD969}"/>
                    </a:ext>
                  </a:extLst>
                </p:cNvPr>
                <p:cNvSpPr txBox="1">
                  <a:spLocks noRot="1" noChangeAspect="1" noMove="1" noResize="1" noEditPoints="1" noAdjustHandles="1" noChangeArrowheads="1" noChangeShapeType="1" noTextEdit="1"/>
                </p:cNvSpPr>
                <p:nvPr/>
              </p:nvSpPr>
              <p:spPr>
                <a:xfrm>
                  <a:off x="1394983" y="3703683"/>
                  <a:ext cx="1068178" cy="369332"/>
                </a:xfrm>
                <a:prstGeom prst="rect">
                  <a:avLst/>
                </a:prstGeom>
                <a:blipFill>
                  <a:blip r:embed="rId7"/>
                  <a:stretch>
                    <a:fillRect l="-4571" t="-10000" b="-26667"/>
                  </a:stretch>
                </a:blipFill>
              </p:spPr>
              <p:txBody>
                <a:bodyPr/>
                <a:lstStyle/>
                <a:p>
                  <a:r>
                    <a:rPr lang="en-SE">
                      <a:noFill/>
                    </a:rPr>
                    <a:t> </a:t>
                  </a:r>
                </a:p>
              </p:txBody>
            </p:sp>
          </mc:Fallback>
        </mc:AlternateContent>
        <p:cxnSp>
          <p:nvCxnSpPr>
            <p:cNvPr id="68" name="Straight Arrow Connector 67">
              <a:extLst>
                <a:ext uri="{FF2B5EF4-FFF2-40B4-BE49-F238E27FC236}">
                  <a16:creationId xmlns:a16="http://schemas.microsoft.com/office/drawing/2014/main" id="{AFCF2F2F-4C10-42A0-ADE0-D28852AD68A5}"/>
                </a:ext>
              </a:extLst>
            </p:cNvPr>
            <p:cNvCxnSpPr>
              <a:cxnSpLocks/>
            </p:cNvCxnSpPr>
            <p:nvPr/>
          </p:nvCxnSpPr>
          <p:spPr bwMode="auto">
            <a:xfrm>
              <a:off x="1860597"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69" name="Group 68">
            <a:extLst>
              <a:ext uri="{FF2B5EF4-FFF2-40B4-BE49-F238E27FC236}">
                <a16:creationId xmlns:a16="http://schemas.microsoft.com/office/drawing/2014/main" id="{0D30E00B-8DC4-4DA9-B9FE-EED43B0E6A66}"/>
              </a:ext>
            </a:extLst>
          </p:cNvPr>
          <p:cNvGrpSpPr/>
          <p:nvPr/>
        </p:nvGrpSpPr>
        <p:grpSpPr>
          <a:xfrm>
            <a:off x="3874435" y="3657600"/>
            <a:ext cx="1755387" cy="2028605"/>
            <a:chOff x="2971800" y="1766861"/>
            <a:chExt cx="1755387" cy="2028605"/>
          </a:xfrm>
        </p:grpSpPr>
        <mc:AlternateContent xmlns:mc="http://schemas.openxmlformats.org/markup-compatibility/2006" xmlns:a14="http://schemas.microsoft.com/office/drawing/2010/main">
          <mc:Choice Requires="a14">
            <p:sp>
              <p:nvSpPr>
                <p:cNvPr id="70" name="Rectangle: Rounded Corners 69">
                  <a:extLst>
                    <a:ext uri="{FF2B5EF4-FFF2-40B4-BE49-F238E27FC236}">
                      <a16:creationId xmlns:a16="http://schemas.microsoft.com/office/drawing/2014/main" id="{8B43147E-9E53-4C29-9CAB-997EE7CB8875}"/>
                    </a:ext>
                  </a:extLst>
                </p:cNvPr>
                <p:cNvSpPr/>
                <p:nvPr/>
              </p:nvSpPr>
              <p:spPr bwMode="auto">
                <a:xfrm>
                  <a:off x="2997259" y="2652466"/>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70" name="Rectangle: Rounded Corners 69">
                  <a:extLst>
                    <a:ext uri="{FF2B5EF4-FFF2-40B4-BE49-F238E27FC236}">
                      <a16:creationId xmlns:a16="http://schemas.microsoft.com/office/drawing/2014/main" id="{8B43147E-9E53-4C29-9CAB-997EE7CB8875}"/>
                    </a:ext>
                  </a:extLst>
                </p:cNvPr>
                <p:cNvSpPr>
                  <a:spLocks noRot="1" noChangeAspect="1" noMove="1" noResize="1" noEditPoints="1" noAdjustHandles="1" noChangeArrowheads="1" noChangeShapeType="1" noTextEdit="1"/>
                </p:cNvSpPr>
                <p:nvPr/>
              </p:nvSpPr>
              <p:spPr bwMode="auto">
                <a:xfrm>
                  <a:off x="2997259" y="2652466"/>
                  <a:ext cx="1623684" cy="609600"/>
                </a:xfrm>
                <a:prstGeom prst="roundRect">
                  <a:avLst/>
                </a:prstGeom>
                <a:blipFill>
                  <a:blip r:embed="rId8"/>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71" name="Straight Arrow Connector 70">
              <a:extLst>
                <a:ext uri="{FF2B5EF4-FFF2-40B4-BE49-F238E27FC236}">
                  <a16:creationId xmlns:a16="http://schemas.microsoft.com/office/drawing/2014/main" id="{C50C3ED4-E448-4C3C-B0A1-46A93F99ECFD}"/>
                </a:ext>
              </a:extLst>
            </p:cNvPr>
            <p:cNvCxnSpPr>
              <a:cxnSpLocks/>
            </p:cNvCxnSpPr>
            <p:nvPr/>
          </p:nvCxnSpPr>
          <p:spPr bwMode="auto">
            <a:xfrm>
              <a:off x="3402335"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190E056B-A39A-4E5E-AFFA-CF2168B9BFF1}"/>
                    </a:ext>
                  </a:extLst>
                </p:cNvPr>
                <p:cNvSpPr txBox="1"/>
                <p:nvPr/>
              </p:nvSpPr>
              <p:spPr>
                <a:xfrm>
                  <a:off x="2971800"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72" name="TextBox 71">
                  <a:extLst>
                    <a:ext uri="{FF2B5EF4-FFF2-40B4-BE49-F238E27FC236}">
                      <a16:creationId xmlns:a16="http://schemas.microsoft.com/office/drawing/2014/main" id="{190E056B-A39A-4E5E-AFFA-CF2168B9BFF1}"/>
                    </a:ext>
                  </a:extLst>
                </p:cNvPr>
                <p:cNvSpPr txBox="1">
                  <a:spLocks noRot="1" noChangeAspect="1" noMove="1" noResize="1" noEditPoints="1" noAdjustHandles="1" noChangeArrowheads="1" noChangeShapeType="1" noTextEdit="1"/>
                </p:cNvSpPr>
                <p:nvPr/>
              </p:nvSpPr>
              <p:spPr>
                <a:xfrm>
                  <a:off x="2971800" y="1766861"/>
                  <a:ext cx="861070" cy="369332"/>
                </a:xfrm>
                <a:prstGeom prst="rect">
                  <a:avLst/>
                </a:prstGeom>
                <a:blipFill>
                  <a:blip r:embed="rId9"/>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2FAA56AC-6D58-4505-9D1B-65324EF7E56C}"/>
                    </a:ext>
                  </a:extLst>
                </p:cNvPr>
                <p:cNvSpPr txBox="1"/>
                <p:nvPr/>
              </p:nvSpPr>
              <p:spPr>
                <a:xfrm>
                  <a:off x="3728965"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73" name="TextBox 72">
                  <a:extLst>
                    <a:ext uri="{FF2B5EF4-FFF2-40B4-BE49-F238E27FC236}">
                      <a16:creationId xmlns:a16="http://schemas.microsoft.com/office/drawing/2014/main" id="{2FAA56AC-6D58-4505-9D1B-65324EF7E56C}"/>
                    </a:ext>
                  </a:extLst>
                </p:cNvPr>
                <p:cNvSpPr txBox="1">
                  <a:spLocks noRot="1" noChangeAspect="1" noMove="1" noResize="1" noEditPoints="1" noAdjustHandles="1" noChangeArrowheads="1" noChangeShapeType="1" noTextEdit="1"/>
                </p:cNvSpPr>
                <p:nvPr/>
              </p:nvSpPr>
              <p:spPr>
                <a:xfrm>
                  <a:off x="3728965" y="1773831"/>
                  <a:ext cx="998222" cy="369332"/>
                </a:xfrm>
                <a:prstGeom prst="rect">
                  <a:avLst/>
                </a:prstGeom>
                <a:blipFill>
                  <a:blip r:embed="rId10"/>
                  <a:stretch>
                    <a:fillRect l="-5488" t="-8197" b="-24590"/>
                  </a:stretch>
                </a:blipFill>
              </p:spPr>
              <p:txBody>
                <a:bodyPr/>
                <a:lstStyle/>
                <a:p>
                  <a:r>
                    <a:rPr lang="en-SE">
                      <a:noFill/>
                    </a:rPr>
                    <a:t> </a:t>
                  </a:r>
                </a:p>
              </p:txBody>
            </p:sp>
          </mc:Fallback>
        </mc:AlternateContent>
        <p:cxnSp>
          <p:nvCxnSpPr>
            <p:cNvPr id="74" name="Straight Arrow Connector 73">
              <a:extLst>
                <a:ext uri="{FF2B5EF4-FFF2-40B4-BE49-F238E27FC236}">
                  <a16:creationId xmlns:a16="http://schemas.microsoft.com/office/drawing/2014/main" id="{A5654829-B0B1-4796-ABAE-36CC2FD77FBC}"/>
                </a:ext>
              </a:extLst>
            </p:cNvPr>
            <p:cNvCxnSpPr>
              <a:cxnSpLocks/>
            </p:cNvCxnSpPr>
            <p:nvPr/>
          </p:nvCxnSpPr>
          <p:spPr bwMode="auto">
            <a:xfrm>
              <a:off x="4163338" y="2119066"/>
              <a:ext cx="0" cy="533400"/>
            </a:xfrm>
            <a:prstGeom prst="straightConnector1">
              <a:avLst/>
            </a:prstGeom>
            <a:noFill/>
            <a:ln w="25400" cap="flat" cmpd="sng" algn="ctr">
              <a:solidFill>
                <a:schemeClr val="tx1"/>
              </a:solidFill>
              <a:prstDash val="solid"/>
              <a:round/>
              <a:headEnd type="none" w="med" len="med"/>
              <a:tailEnd type="triangle"/>
            </a:ln>
            <a:effectLst/>
          </p:spPr>
        </p:cxnSp>
        <p:cxnSp>
          <p:nvCxnSpPr>
            <p:cNvPr id="76" name="Straight Arrow Connector 75">
              <a:extLst>
                <a:ext uri="{FF2B5EF4-FFF2-40B4-BE49-F238E27FC236}">
                  <a16:creationId xmlns:a16="http://schemas.microsoft.com/office/drawing/2014/main" id="{8401A176-41FC-4F26-9CC0-C4BDE55A97FD}"/>
                </a:ext>
              </a:extLst>
            </p:cNvPr>
            <p:cNvCxnSpPr>
              <a:cxnSpLocks/>
            </p:cNvCxnSpPr>
            <p:nvPr/>
          </p:nvCxnSpPr>
          <p:spPr bwMode="auto">
            <a:xfrm>
              <a:off x="3821154"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77" name="Group 76">
            <a:extLst>
              <a:ext uri="{FF2B5EF4-FFF2-40B4-BE49-F238E27FC236}">
                <a16:creationId xmlns:a16="http://schemas.microsoft.com/office/drawing/2014/main" id="{E955A1B5-DD57-4242-9E8B-D3B78E305176}"/>
              </a:ext>
            </a:extLst>
          </p:cNvPr>
          <p:cNvGrpSpPr/>
          <p:nvPr/>
        </p:nvGrpSpPr>
        <p:grpSpPr>
          <a:xfrm>
            <a:off x="6186154" y="3657600"/>
            <a:ext cx="1794809" cy="2306154"/>
            <a:chOff x="5331213" y="1774882"/>
            <a:chExt cx="1794809" cy="2306154"/>
          </a:xfrm>
        </p:grpSpPr>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3BD22EF3-3957-4581-81F7-6DF6B0E59B15}"/>
                    </a:ext>
                  </a:extLst>
                </p:cNvPr>
                <p:cNvSpPr/>
                <p:nvPr/>
              </p:nvSpPr>
              <p:spPr bwMode="auto">
                <a:xfrm>
                  <a:off x="5356673" y="2660487"/>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Policy </a:t>
                  </a:r>
                  <a14:m>
                    <m:oMath xmlns:m="http://schemas.openxmlformats.org/officeDocument/2006/math">
                      <m:r>
                        <a:rPr lang="en-US" i="1" smtClean="0">
                          <a:latin typeface="Cambria Math" panose="02040503050406030204" pitchFamily="18" charset="0"/>
                        </a:rPr>
                        <m:t>𝜋</m:t>
                      </m:r>
                      <m:r>
                        <a:rPr lang="en-US" i="1" smtClean="0">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kumimoji="0" lang="en-SE" sz="1800" b="0" i="0" u="none" strike="noStrike" cap="none" normalizeH="0" baseline="0" dirty="0">
                    <a:ln>
                      <a:noFill/>
                    </a:ln>
                    <a:solidFill>
                      <a:schemeClr val="tx1"/>
                    </a:solidFill>
                    <a:effectLst/>
                    <a:latin typeface="Arial" charset="0"/>
                  </a:endParaRPr>
                </a:p>
              </p:txBody>
            </p:sp>
          </mc:Choice>
          <mc:Fallback xmlns="">
            <p:sp>
              <p:nvSpPr>
                <p:cNvPr id="78" name="Rectangle: Rounded Corners 77">
                  <a:extLst>
                    <a:ext uri="{FF2B5EF4-FFF2-40B4-BE49-F238E27FC236}">
                      <a16:creationId xmlns:a16="http://schemas.microsoft.com/office/drawing/2014/main" id="{3BD22EF3-3957-4581-81F7-6DF6B0E59B15}"/>
                    </a:ext>
                  </a:extLst>
                </p:cNvPr>
                <p:cNvSpPr>
                  <a:spLocks noRot="1" noChangeAspect="1" noMove="1" noResize="1" noEditPoints="1" noAdjustHandles="1" noChangeArrowheads="1" noChangeShapeType="1" noTextEdit="1"/>
                </p:cNvSpPr>
                <p:nvPr/>
              </p:nvSpPr>
              <p:spPr bwMode="auto">
                <a:xfrm>
                  <a:off x="5356673" y="2660487"/>
                  <a:ext cx="1623684" cy="609600"/>
                </a:xfrm>
                <a:prstGeom prst="roundRect">
                  <a:avLst/>
                </a:prstGeom>
                <a:blipFill>
                  <a:blip r:embed="rId11"/>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79" name="Straight Arrow Connector 78">
              <a:extLst>
                <a:ext uri="{FF2B5EF4-FFF2-40B4-BE49-F238E27FC236}">
                  <a16:creationId xmlns:a16="http://schemas.microsoft.com/office/drawing/2014/main" id="{48191A91-9D42-438D-ADE6-28559ED2A060}"/>
                </a:ext>
              </a:extLst>
            </p:cNvPr>
            <p:cNvCxnSpPr>
              <a:cxnSpLocks/>
            </p:cNvCxnSpPr>
            <p:nvPr/>
          </p:nvCxnSpPr>
          <p:spPr bwMode="auto">
            <a:xfrm>
              <a:off x="5761748"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372A81-26E5-4170-AB71-97C1221A7378}"/>
                    </a:ext>
                  </a:extLst>
                </p:cNvPr>
                <p:cNvSpPr txBox="1"/>
                <p:nvPr/>
              </p:nvSpPr>
              <p:spPr>
                <a:xfrm>
                  <a:off x="5331213" y="1774882"/>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80" name="TextBox 79">
                  <a:extLst>
                    <a:ext uri="{FF2B5EF4-FFF2-40B4-BE49-F238E27FC236}">
                      <a16:creationId xmlns:a16="http://schemas.microsoft.com/office/drawing/2014/main" id="{4B372A81-26E5-4170-AB71-97C1221A7378}"/>
                    </a:ext>
                  </a:extLst>
                </p:cNvPr>
                <p:cNvSpPr txBox="1">
                  <a:spLocks noRot="1" noChangeAspect="1" noMove="1" noResize="1" noEditPoints="1" noAdjustHandles="1" noChangeArrowheads="1" noChangeShapeType="1" noTextEdit="1"/>
                </p:cNvSpPr>
                <p:nvPr/>
              </p:nvSpPr>
              <p:spPr>
                <a:xfrm>
                  <a:off x="5331213" y="1774882"/>
                  <a:ext cx="861070" cy="369332"/>
                </a:xfrm>
                <a:prstGeom prst="rect">
                  <a:avLst/>
                </a:prstGeom>
                <a:blipFill>
                  <a:blip r:embed="rId12"/>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31ADEA83-AA78-41D6-B5D1-6A7C4CD608EA}"/>
                    </a:ext>
                  </a:extLst>
                </p:cNvPr>
                <p:cNvSpPr txBox="1"/>
                <p:nvPr/>
              </p:nvSpPr>
              <p:spPr>
                <a:xfrm>
                  <a:off x="6088378" y="1781852"/>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81" name="TextBox 80">
                  <a:extLst>
                    <a:ext uri="{FF2B5EF4-FFF2-40B4-BE49-F238E27FC236}">
                      <a16:creationId xmlns:a16="http://schemas.microsoft.com/office/drawing/2014/main" id="{31ADEA83-AA78-41D6-B5D1-6A7C4CD608EA}"/>
                    </a:ext>
                  </a:extLst>
                </p:cNvPr>
                <p:cNvSpPr txBox="1">
                  <a:spLocks noRot="1" noChangeAspect="1" noMove="1" noResize="1" noEditPoints="1" noAdjustHandles="1" noChangeArrowheads="1" noChangeShapeType="1" noTextEdit="1"/>
                </p:cNvSpPr>
                <p:nvPr/>
              </p:nvSpPr>
              <p:spPr>
                <a:xfrm>
                  <a:off x="6088378" y="1781852"/>
                  <a:ext cx="998222" cy="369332"/>
                </a:xfrm>
                <a:prstGeom prst="rect">
                  <a:avLst/>
                </a:prstGeom>
                <a:blipFill>
                  <a:blip r:embed="rId13"/>
                  <a:stretch>
                    <a:fillRect l="-5488" t="-8197" b="-24590"/>
                  </a:stretch>
                </a:blipFill>
              </p:spPr>
              <p:txBody>
                <a:bodyPr/>
                <a:lstStyle/>
                <a:p>
                  <a:r>
                    <a:rPr lang="en-SE">
                      <a:noFill/>
                    </a:rPr>
                    <a:t> </a:t>
                  </a:r>
                </a:p>
              </p:txBody>
            </p:sp>
          </mc:Fallback>
        </mc:AlternateContent>
        <p:cxnSp>
          <p:nvCxnSpPr>
            <p:cNvPr id="82" name="Straight Arrow Connector 81">
              <a:extLst>
                <a:ext uri="{FF2B5EF4-FFF2-40B4-BE49-F238E27FC236}">
                  <a16:creationId xmlns:a16="http://schemas.microsoft.com/office/drawing/2014/main" id="{0D928EC0-BA9E-407C-9C14-C463F91E0702}"/>
                </a:ext>
              </a:extLst>
            </p:cNvPr>
            <p:cNvCxnSpPr>
              <a:cxnSpLocks/>
            </p:cNvCxnSpPr>
            <p:nvPr/>
          </p:nvCxnSpPr>
          <p:spPr bwMode="auto">
            <a:xfrm>
              <a:off x="6522751"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8102987-478A-4228-9997-EA825F0893BB}"/>
                    </a:ext>
                  </a:extLst>
                </p:cNvPr>
                <p:cNvSpPr txBox="1"/>
                <p:nvPr/>
              </p:nvSpPr>
              <p:spPr>
                <a:xfrm>
                  <a:off x="5380736" y="3711704"/>
                  <a:ext cx="1745286" cy="369332"/>
                </a:xfrm>
                <a:prstGeom prst="rect">
                  <a:avLst/>
                </a:prstGeom>
                <a:noFill/>
              </p:spPr>
              <p:txBody>
                <a:bodyPr wrap="none" rtlCol="0">
                  <a:spAutoFit/>
                </a:bodyPr>
                <a:lstStyle/>
                <a:p>
                  <a:r>
                    <a:rPr lang="en-US" dirty="0"/>
                    <a:t>action</a:t>
                  </a:r>
                  <a:r>
                    <a:rPr lang="en-US" i="1" dirty="0"/>
                    <a:t>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lang="en-SE" dirty="0"/>
                </a:p>
              </p:txBody>
            </p:sp>
          </mc:Choice>
          <mc:Fallback xmlns="">
            <p:sp>
              <p:nvSpPr>
                <p:cNvPr id="83" name="TextBox 82">
                  <a:extLst>
                    <a:ext uri="{FF2B5EF4-FFF2-40B4-BE49-F238E27FC236}">
                      <a16:creationId xmlns:a16="http://schemas.microsoft.com/office/drawing/2014/main" id="{F8102987-478A-4228-9997-EA825F0893BB}"/>
                    </a:ext>
                  </a:extLst>
                </p:cNvPr>
                <p:cNvSpPr txBox="1">
                  <a:spLocks noRot="1" noChangeAspect="1" noMove="1" noResize="1" noEditPoints="1" noAdjustHandles="1" noChangeArrowheads="1" noChangeShapeType="1" noTextEdit="1"/>
                </p:cNvSpPr>
                <p:nvPr/>
              </p:nvSpPr>
              <p:spPr>
                <a:xfrm>
                  <a:off x="5380736" y="3711704"/>
                  <a:ext cx="1745286" cy="369332"/>
                </a:xfrm>
                <a:prstGeom prst="rect">
                  <a:avLst/>
                </a:prstGeom>
                <a:blipFill>
                  <a:blip r:embed="rId14"/>
                  <a:stretch>
                    <a:fillRect l="-3147" t="-10000" r="-350" b="-26667"/>
                  </a:stretch>
                </a:blipFill>
              </p:spPr>
              <p:txBody>
                <a:bodyPr/>
                <a:lstStyle/>
                <a:p>
                  <a:r>
                    <a:rPr lang="en-SE">
                      <a:noFill/>
                    </a:rPr>
                    <a:t> </a:t>
                  </a:r>
                </a:p>
              </p:txBody>
            </p:sp>
          </mc:Fallback>
        </mc:AlternateContent>
        <p:cxnSp>
          <p:nvCxnSpPr>
            <p:cNvPr id="84" name="Straight Arrow Connector 83">
              <a:extLst>
                <a:ext uri="{FF2B5EF4-FFF2-40B4-BE49-F238E27FC236}">
                  <a16:creationId xmlns:a16="http://schemas.microsoft.com/office/drawing/2014/main" id="{CEB94166-9B93-4FD2-AD3B-6E66A80988D0}"/>
                </a:ext>
              </a:extLst>
            </p:cNvPr>
            <p:cNvCxnSpPr>
              <a:cxnSpLocks/>
            </p:cNvCxnSpPr>
            <p:nvPr/>
          </p:nvCxnSpPr>
          <p:spPr bwMode="auto">
            <a:xfrm>
              <a:off x="6180567" y="3270087"/>
              <a:ext cx="0" cy="533400"/>
            </a:xfrm>
            <a:prstGeom prst="straightConnector1">
              <a:avLst/>
            </a:prstGeom>
            <a:noFill/>
            <a:ln w="25400" cap="flat" cmpd="sng" algn="ctr">
              <a:solidFill>
                <a:schemeClr val="tx1"/>
              </a:solidFill>
              <a:prstDash val="solid"/>
              <a:round/>
              <a:headEnd type="none" w="med" len="med"/>
              <a:tailEnd type="triangle"/>
            </a:ln>
            <a:effectLst/>
          </p:spPr>
        </p:cxnSp>
      </p:grpSp>
      <p:graphicFrame>
        <p:nvGraphicFramePr>
          <p:cNvPr id="85" name="Table 63">
            <a:extLst>
              <a:ext uri="{FF2B5EF4-FFF2-40B4-BE49-F238E27FC236}">
                <a16:creationId xmlns:a16="http://schemas.microsoft.com/office/drawing/2014/main" id="{5972C3EA-5634-467D-8187-379D0605C119}"/>
              </a:ext>
            </a:extLst>
          </p:cNvPr>
          <p:cNvGraphicFramePr>
            <a:graphicFrameLocks/>
          </p:cNvGraphicFramePr>
          <p:nvPr>
            <p:extLst>
              <p:ext uri="{D42A27DB-BD31-4B8C-83A1-F6EECF244321}">
                <p14:modId xmlns:p14="http://schemas.microsoft.com/office/powerpoint/2010/main" val="2425698814"/>
              </p:ext>
            </p:extLst>
          </p:nvPr>
        </p:nvGraphicFramePr>
        <p:xfrm>
          <a:off x="1631461" y="6336868"/>
          <a:ext cx="6995880" cy="370840"/>
        </p:xfrm>
        <a:graphic>
          <a:graphicData uri="http://schemas.openxmlformats.org/drawingml/2006/table">
            <a:tbl>
              <a:tblPr firstRow="1" bandRow="1">
                <a:tableStyleId>{2D5ABB26-0587-4C30-8999-92F81FD0307C}</a:tableStyleId>
              </a:tblPr>
              <a:tblGrid>
                <a:gridCol w="2331960">
                  <a:extLst>
                    <a:ext uri="{9D8B030D-6E8A-4147-A177-3AD203B41FA5}">
                      <a16:colId xmlns:a16="http://schemas.microsoft.com/office/drawing/2014/main" val="1487118975"/>
                    </a:ext>
                  </a:extLst>
                </a:gridCol>
                <a:gridCol w="2331960">
                  <a:extLst>
                    <a:ext uri="{9D8B030D-6E8A-4147-A177-3AD203B41FA5}">
                      <a16:colId xmlns:a16="http://schemas.microsoft.com/office/drawing/2014/main" val="875602381"/>
                    </a:ext>
                  </a:extLst>
                </a:gridCol>
                <a:gridCol w="2331960">
                  <a:extLst>
                    <a:ext uri="{9D8B030D-6E8A-4147-A177-3AD203B41FA5}">
                      <a16:colId xmlns:a16="http://schemas.microsoft.com/office/drawing/2014/main" val="3256823831"/>
                    </a:ext>
                  </a:extLst>
                </a:gridCol>
              </a:tblGrid>
              <a:tr h="370840">
                <a:tc>
                  <a:txBody>
                    <a:bodyPr/>
                    <a:lstStyle/>
                    <a:p>
                      <a:r>
                        <a:rPr lang="en-US" dirty="0"/>
                        <a:t>MDP Planning</a:t>
                      </a:r>
                      <a:endParaRPr lang="en-SE" dirty="0"/>
                    </a:p>
                  </a:txBody>
                  <a:tcPr/>
                </a:tc>
                <a:tc>
                  <a:txBody>
                    <a:bodyPr/>
                    <a:lstStyle/>
                    <a:p>
                      <a:r>
                        <a:rPr lang="en-US" dirty="0"/>
                        <a:t>Value-based RL</a:t>
                      </a:r>
                      <a:endParaRPr lang="en-SE" dirty="0"/>
                    </a:p>
                  </a:txBody>
                  <a:tcPr/>
                </a:tc>
                <a:tc>
                  <a:txBody>
                    <a:bodyPr/>
                    <a:lstStyle/>
                    <a:p>
                      <a:r>
                        <a:rPr lang="en-US" dirty="0"/>
                        <a:t>Policy-based RL</a:t>
                      </a:r>
                      <a:endParaRPr lang="en-SE" dirty="0"/>
                    </a:p>
                  </a:txBody>
                  <a:tcPr/>
                </a:tc>
                <a:extLst>
                  <a:ext uri="{0D108BD9-81ED-4DB2-BD59-A6C34878D82A}">
                    <a16:rowId xmlns:a16="http://schemas.microsoft.com/office/drawing/2014/main" val="473992227"/>
                  </a:ext>
                </a:extLst>
              </a:tr>
            </a:tbl>
          </a:graphicData>
        </a:graphic>
      </p:graphicFrame>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75420550-F481-40CA-8B38-45FF2035F094}"/>
                  </a:ext>
                </a:extLst>
              </p:cNvPr>
              <p:cNvSpPr txBox="1"/>
              <p:nvPr/>
            </p:nvSpPr>
            <p:spPr>
              <a:xfrm>
                <a:off x="3593960" y="5680377"/>
                <a:ext cx="2259658" cy="646331"/>
              </a:xfrm>
              <a:prstGeom prst="rect">
                <a:avLst/>
              </a:prstGeom>
              <a:noFill/>
            </p:spPr>
            <p:txBody>
              <a:bodyPr wrap="square" rtlCol="0" anchor="t">
                <a:spAutoFit/>
              </a:bodyPr>
              <a:lstStyle/>
              <a:p>
                <a:pPr algn="ctr"/>
                <a:r>
                  <a:rPr lang="en-US" dirty="0"/>
                  <a:t>action</a:t>
                </a:r>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a</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m:oMathPara>
                </a14:m>
                <a:endParaRPr lang="en-SE" dirty="0"/>
              </a:p>
            </p:txBody>
          </p:sp>
        </mc:Choice>
        <mc:Fallback xmlns="">
          <p:sp>
            <p:nvSpPr>
              <p:cNvPr id="86" name="TextBox 85">
                <a:extLst>
                  <a:ext uri="{FF2B5EF4-FFF2-40B4-BE49-F238E27FC236}">
                    <a16:creationId xmlns:a16="http://schemas.microsoft.com/office/drawing/2014/main" id="{75420550-F481-40CA-8B38-45FF2035F094}"/>
                  </a:ext>
                </a:extLst>
              </p:cNvPr>
              <p:cNvSpPr txBox="1">
                <a:spLocks noRot="1" noChangeAspect="1" noMove="1" noResize="1" noEditPoints="1" noAdjustHandles="1" noChangeArrowheads="1" noChangeShapeType="1" noTextEdit="1"/>
              </p:cNvSpPr>
              <p:nvPr/>
            </p:nvSpPr>
            <p:spPr>
              <a:xfrm>
                <a:off x="3593960" y="5680377"/>
                <a:ext cx="2259658" cy="646331"/>
              </a:xfrm>
              <a:prstGeom prst="rect">
                <a:avLst/>
              </a:prstGeom>
              <a:blipFill>
                <a:blip r:embed="rId15"/>
                <a:stretch>
                  <a:fillRect t="-5660" b="-7547"/>
                </a:stretch>
              </a:blipFill>
            </p:spPr>
            <p:txBody>
              <a:bodyPr/>
              <a:lstStyle/>
              <a:p>
                <a:r>
                  <a:rPr lang="en-SE">
                    <a:noFill/>
                  </a:rPr>
                  <a:t> </a:t>
                </a:r>
              </a:p>
            </p:txBody>
          </p:sp>
        </mc:Fallback>
      </mc:AlternateContent>
      <p:sp>
        <p:nvSpPr>
          <p:cNvPr id="87" name="Rectangle 86">
            <a:extLst>
              <a:ext uri="{FF2B5EF4-FFF2-40B4-BE49-F238E27FC236}">
                <a16:creationId xmlns:a16="http://schemas.microsoft.com/office/drawing/2014/main" id="{3C5D8ACE-4F32-4140-A2CB-0FD5151D8257}"/>
              </a:ext>
            </a:extLst>
          </p:cNvPr>
          <p:cNvSpPr/>
          <p:nvPr/>
        </p:nvSpPr>
        <p:spPr bwMode="auto">
          <a:xfrm>
            <a:off x="1298757" y="3680612"/>
            <a:ext cx="2189189" cy="3043138"/>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2062315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201ED-AB96-48F3-9502-173CE8ABC382}"/>
              </a:ext>
            </a:extLst>
          </p:cNvPr>
          <p:cNvSpPr>
            <a:spLocks noGrp="1"/>
          </p:cNvSpPr>
          <p:nvPr>
            <p:ph type="title"/>
          </p:nvPr>
        </p:nvSpPr>
        <p:spPr/>
        <p:txBody>
          <a:bodyPr/>
          <a:lstStyle/>
          <a:p>
            <a:r>
              <a:rPr lang="en-US" dirty="0"/>
              <a:t>Policy Iteration Illustration</a:t>
            </a:r>
            <a:endParaRPr lang="en-SE" dirty="0"/>
          </a:p>
        </p:txBody>
      </p:sp>
      <p:sp>
        <p:nvSpPr>
          <p:cNvPr id="3" name="Content Placeholder 2">
            <a:extLst>
              <a:ext uri="{FF2B5EF4-FFF2-40B4-BE49-F238E27FC236}">
                <a16:creationId xmlns:a16="http://schemas.microsoft.com/office/drawing/2014/main" id="{7E6D42D7-A082-4A5B-BE28-B489F5EF514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9396BC4-E63C-47F4-9B40-17BA7F152522}"/>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5" name="Picture 4">
            <a:extLst>
              <a:ext uri="{FF2B5EF4-FFF2-40B4-BE49-F238E27FC236}">
                <a16:creationId xmlns:a16="http://schemas.microsoft.com/office/drawing/2014/main" id="{498D2E46-BBD7-4D78-8C46-F486FEC1F5E8}"/>
              </a:ext>
            </a:extLst>
          </p:cNvPr>
          <p:cNvPicPr>
            <a:picLocks noChangeAspect="1"/>
          </p:cNvPicPr>
          <p:nvPr/>
        </p:nvPicPr>
        <p:blipFill>
          <a:blip r:embed="rId2"/>
          <a:stretch>
            <a:fillRect/>
          </a:stretch>
        </p:blipFill>
        <p:spPr>
          <a:xfrm>
            <a:off x="609600" y="1295400"/>
            <a:ext cx="3276600" cy="5362825"/>
          </a:xfrm>
          <a:prstGeom prst="rect">
            <a:avLst/>
          </a:prstGeom>
        </p:spPr>
      </p:pic>
      <p:pic>
        <p:nvPicPr>
          <p:cNvPr id="6" name="Picture 5">
            <a:extLst>
              <a:ext uri="{FF2B5EF4-FFF2-40B4-BE49-F238E27FC236}">
                <a16:creationId xmlns:a16="http://schemas.microsoft.com/office/drawing/2014/main" id="{B85C447A-F0E1-4881-A1A5-9C694E932B4E}"/>
              </a:ext>
            </a:extLst>
          </p:cNvPr>
          <p:cNvPicPr>
            <a:picLocks noChangeAspect="1"/>
          </p:cNvPicPr>
          <p:nvPr/>
        </p:nvPicPr>
        <p:blipFill>
          <a:blip r:embed="rId3"/>
          <a:stretch>
            <a:fillRect/>
          </a:stretch>
        </p:blipFill>
        <p:spPr>
          <a:xfrm>
            <a:off x="3962400" y="2563073"/>
            <a:ext cx="5044966" cy="2827478"/>
          </a:xfrm>
          <a:prstGeom prst="rect">
            <a:avLst/>
          </a:prstGeom>
        </p:spPr>
      </p:pic>
    </p:spTree>
    <p:extLst>
      <p:ext uri="{BB962C8B-B14F-4D97-AF65-F5344CB8AC3E}">
        <p14:creationId xmlns:p14="http://schemas.microsoft.com/office/powerpoint/2010/main" val="41801944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ABD59-EC8A-4A5A-8BB8-5F13AF5CCC94}"/>
              </a:ext>
            </a:extLst>
          </p:cNvPr>
          <p:cNvSpPr>
            <a:spLocks noGrp="1"/>
          </p:cNvSpPr>
          <p:nvPr>
            <p:ph type="title"/>
          </p:nvPr>
        </p:nvSpPr>
        <p:spPr/>
        <p:txBody>
          <a:bodyPr/>
          <a:lstStyle/>
          <a:p>
            <a:r>
              <a:rPr lang="en-US" dirty="0"/>
              <a:t>Policy Iteration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1B8DE8-55DB-459D-8F38-8164E3BC7790}"/>
                  </a:ext>
                </a:extLst>
              </p:cNvPr>
              <p:cNvSpPr>
                <a:spLocks noGrp="1"/>
              </p:cNvSpPr>
              <p:nvPr>
                <p:ph idx="1"/>
              </p:nvPr>
            </p:nvSpPr>
            <p:spPr>
              <a:xfrm>
                <a:off x="457200" y="1143000"/>
                <a:ext cx="8229600" cy="1970888"/>
              </a:xfrm>
            </p:spPr>
            <p:txBody>
              <a:bodyPr>
                <a:normAutofit fontScale="85000" lnSpcReduction="20000"/>
              </a:bodyPr>
              <a:lstStyle/>
              <a:p>
                <a:r>
                  <a:rPr lang="en-US" dirty="0"/>
                  <a:t>An episodic MDP with terminal states with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m:t>
                    </m:r>
                  </m:oMath>
                </a14:m>
                <a:r>
                  <a:rPr lang="en-US" dirty="0"/>
                  <a:t> located in the top left corner. Blue states are bad states with large negative reward. </a:t>
                </a:r>
              </a:p>
              <a:p>
                <a:r>
                  <a:rPr lang="en-US" dirty="0"/>
                  <a:t>Start with uniform random policy.</a:t>
                </a:r>
              </a:p>
              <a:p>
                <a:r>
                  <a:rPr lang="en-US" dirty="0"/>
                  <a:t>Initialize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m:t>
                    </m:r>
                  </m:oMath>
                </a14:m>
                <a:r>
                  <a:rPr lang="en-US" dirty="0"/>
                  <a:t> for all </a:t>
                </a:r>
                <a14:m>
                  <m:oMath xmlns:m="http://schemas.openxmlformats.org/officeDocument/2006/math">
                    <m:r>
                      <a:rPr lang="en-US" i="1">
                        <a:latin typeface="Cambria Math" panose="02040503050406030204" pitchFamily="18" charset="0"/>
                      </a:rPr>
                      <m:t>𝑠</m:t>
                    </m:r>
                  </m:oMath>
                </a14:m>
                <a:r>
                  <a:rPr lang="en-US" dirty="0"/>
                  <a:t>.</a:t>
                </a:r>
                <a:endParaRPr lang="en-SE" dirty="0"/>
              </a:p>
              <a:p>
                <a:endParaRPr lang="en-SE" dirty="0"/>
              </a:p>
            </p:txBody>
          </p:sp>
        </mc:Choice>
        <mc:Fallback xmlns="">
          <p:sp>
            <p:nvSpPr>
              <p:cNvPr id="3" name="Content Placeholder 2">
                <a:extLst>
                  <a:ext uri="{FF2B5EF4-FFF2-40B4-BE49-F238E27FC236}">
                    <a16:creationId xmlns:a16="http://schemas.microsoft.com/office/drawing/2014/main" id="{2E1B8DE8-55DB-459D-8F38-8164E3BC7790}"/>
                  </a:ext>
                </a:extLst>
              </p:cNvPr>
              <p:cNvSpPr>
                <a:spLocks noGrp="1" noRot="1" noChangeAspect="1" noMove="1" noResize="1" noEditPoints="1" noAdjustHandles="1" noChangeArrowheads="1" noChangeShapeType="1" noTextEdit="1"/>
              </p:cNvSpPr>
              <p:nvPr>
                <p:ph idx="1"/>
              </p:nvPr>
            </p:nvSpPr>
            <p:spPr>
              <a:xfrm>
                <a:off x="457200" y="1143000"/>
                <a:ext cx="8229600" cy="1970888"/>
              </a:xfrm>
              <a:blipFill>
                <a:blip r:embed="rId2"/>
                <a:stretch>
                  <a:fillRect l="-1259" t="-7121" r="-2000" b="-46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1A0725-E60B-4D2F-96CA-F68B301D2D3F}"/>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5" name="Picture 4">
            <a:extLst>
              <a:ext uri="{FF2B5EF4-FFF2-40B4-BE49-F238E27FC236}">
                <a16:creationId xmlns:a16="http://schemas.microsoft.com/office/drawing/2014/main" id="{C789D4A5-832C-469B-80C7-C3306D7A7F63}"/>
              </a:ext>
            </a:extLst>
          </p:cNvPr>
          <p:cNvPicPr>
            <a:picLocks noChangeAspect="1"/>
          </p:cNvPicPr>
          <p:nvPr/>
        </p:nvPicPr>
        <p:blipFill>
          <a:blip r:embed="rId3"/>
          <a:stretch>
            <a:fillRect/>
          </a:stretch>
        </p:blipFill>
        <p:spPr>
          <a:xfrm>
            <a:off x="4956" y="3635909"/>
            <a:ext cx="5413607" cy="2658318"/>
          </a:xfrm>
          <a:prstGeom prst="rect">
            <a:avLst/>
          </a:prstGeom>
        </p:spPr>
      </p:pic>
      <p:pic>
        <p:nvPicPr>
          <p:cNvPr id="6" name="Picture 5">
            <a:extLst>
              <a:ext uri="{FF2B5EF4-FFF2-40B4-BE49-F238E27FC236}">
                <a16:creationId xmlns:a16="http://schemas.microsoft.com/office/drawing/2014/main" id="{296AD985-5A5E-475C-A35A-4BBA114E3064}"/>
              </a:ext>
            </a:extLst>
          </p:cNvPr>
          <p:cNvPicPr>
            <a:picLocks noChangeAspect="1"/>
          </p:cNvPicPr>
          <p:nvPr/>
        </p:nvPicPr>
        <p:blipFill>
          <a:blip r:embed="rId4"/>
          <a:stretch>
            <a:fillRect/>
          </a:stretch>
        </p:blipFill>
        <p:spPr>
          <a:xfrm>
            <a:off x="5486400" y="3113888"/>
            <a:ext cx="3381900" cy="3416147"/>
          </a:xfrm>
          <a:prstGeom prst="rect">
            <a:avLst/>
          </a:prstGeom>
        </p:spPr>
      </p:pic>
    </p:spTree>
    <p:extLst>
      <p:ext uri="{BB962C8B-B14F-4D97-AF65-F5344CB8AC3E}">
        <p14:creationId xmlns:p14="http://schemas.microsoft.com/office/powerpoint/2010/main" val="3894364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228ED-7540-4AFC-B0CE-5F0FE5BBB3DF}"/>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E14CF89B-A70E-4300-A745-C23EDA2774DE}"/>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9" name="Picture 8">
            <a:extLst>
              <a:ext uri="{FF2B5EF4-FFF2-40B4-BE49-F238E27FC236}">
                <a16:creationId xmlns:a16="http://schemas.microsoft.com/office/drawing/2014/main" id="{4A9685EB-FD5C-4E16-8DDA-5C5F4AB1EBA8}"/>
              </a:ext>
            </a:extLst>
          </p:cNvPr>
          <p:cNvPicPr>
            <a:picLocks noChangeAspect="1"/>
          </p:cNvPicPr>
          <p:nvPr/>
        </p:nvPicPr>
        <p:blipFill>
          <a:blip r:embed="rId2"/>
          <a:stretch>
            <a:fillRect/>
          </a:stretch>
        </p:blipFill>
        <p:spPr>
          <a:xfrm>
            <a:off x="17106" y="92818"/>
            <a:ext cx="4527865" cy="2634030"/>
          </a:xfrm>
          <a:prstGeom prst="rect">
            <a:avLst/>
          </a:prstGeom>
        </p:spPr>
      </p:pic>
      <p:pic>
        <p:nvPicPr>
          <p:cNvPr id="10" name="Picture 9">
            <a:extLst>
              <a:ext uri="{FF2B5EF4-FFF2-40B4-BE49-F238E27FC236}">
                <a16:creationId xmlns:a16="http://schemas.microsoft.com/office/drawing/2014/main" id="{9D8E38E5-576F-4DAF-95CE-F3B094FC911C}"/>
              </a:ext>
            </a:extLst>
          </p:cNvPr>
          <p:cNvPicPr>
            <a:picLocks noChangeAspect="1"/>
          </p:cNvPicPr>
          <p:nvPr/>
        </p:nvPicPr>
        <p:blipFill>
          <a:blip r:embed="rId3"/>
          <a:stretch>
            <a:fillRect/>
          </a:stretch>
        </p:blipFill>
        <p:spPr>
          <a:xfrm>
            <a:off x="4544332" y="55047"/>
            <a:ext cx="4507859" cy="2640698"/>
          </a:xfrm>
          <a:prstGeom prst="rect">
            <a:avLst/>
          </a:prstGeom>
        </p:spPr>
      </p:pic>
      <p:pic>
        <p:nvPicPr>
          <p:cNvPr id="11" name="Picture 10">
            <a:extLst>
              <a:ext uri="{FF2B5EF4-FFF2-40B4-BE49-F238E27FC236}">
                <a16:creationId xmlns:a16="http://schemas.microsoft.com/office/drawing/2014/main" id="{A6AB78F0-1F08-4203-AC80-8EB7DF2E6666}"/>
              </a:ext>
            </a:extLst>
          </p:cNvPr>
          <p:cNvPicPr>
            <a:picLocks noChangeAspect="1"/>
          </p:cNvPicPr>
          <p:nvPr/>
        </p:nvPicPr>
        <p:blipFill>
          <a:blip r:embed="rId4"/>
          <a:stretch>
            <a:fillRect/>
          </a:stretch>
        </p:blipFill>
        <p:spPr>
          <a:xfrm>
            <a:off x="50449" y="3352800"/>
            <a:ext cx="4494522" cy="2647367"/>
          </a:xfrm>
          <a:prstGeom prst="rect">
            <a:avLst/>
          </a:prstGeom>
        </p:spPr>
      </p:pic>
      <p:pic>
        <p:nvPicPr>
          <p:cNvPr id="12" name="Picture 11">
            <a:extLst>
              <a:ext uri="{FF2B5EF4-FFF2-40B4-BE49-F238E27FC236}">
                <a16:creationId xmlns:a16="http://schemas.microsoft.com/office/drawing/2014/main" id="{381AC37F-10E6-4CFC-86D3-CA6879966A42}"/>
              </a:ext>
            </a:extLst>
          </p:cNvPr>
          <p:cNvPicPr>
            <a:picLocks noChangeAspect="1"/>
          </p:cNvPicPr>
          <p:nvPr/>
        </p:nvPicPr>
        <p:blipFill>
          <a:blip r:embed="rId5"/>
          <a:stretch>
            <a:fillRect/>
          </a:stretch>
        </p:blipFill>
        <p:spPr>
          <a:xfrm>
            <a:off x="4551001" y="3352800"/>
            <a:ext cx="4501190" cy="2647367"/>
          </a:xfrm>
          <a:prstGeom prst="rect">
            <a:avLst/>
          </a:prstGeom>
        </p:spPr>
      </p:pic>
      <p:sp>
        <p:nvSpPr>
          <p:cNvPr id="13" name="TextBox 12">
            <a:extLst>
              <a:ext uri="{FF2B5EF4-FFF2-40B4-BE49-F238E27FC236}">
                <a16:creationId xmlns:a16="http://schemas.microsoft.com/office/drawing/2014/main" id="{651C3055-3F1C-4461-9FAE-9E920B093866}"/>
              </a:ext>
            </a:extLst>
          </p:cNvPr>
          <p:cNvSpPr txBox="1"/>
          <p:nvPr/>
        </p:nvSpPr>
        <p:spPr>
          <a:xfrm>
            <a:off x="478971" y="2756823"/>
            <a:ext cx="7445829" cy="646331"/>
          </a:xfrm>
          <a:prstGeom prst="rect">
            <a:avLst/>
          </a:prstGeom>
          <a:noFill/>
        </p:spPr>
        <p:txBody>
          <a:bodyPr wrap="square" rtlCol="0">
            <a:spAutoFit/>
          </a:bodyPr>
          <a:lstStyle/>
          <a:p>
            <a:r>
              <a:rPr lang="en-US" dirty="0"/>
              <a:t>After 1</a:t>
            </a:r>
            <a:r>
              <a:rPr lang="en-US" baseline="30000" dirty="0"/>
              <a:t>st</a:t>
            </a:r>
            <a:r>
              <a:rPr lang="en-US" dirty="0"/>
              <a:t> sweep of PE+PI. Most state’s policies are not good since they go towards blue states (darker colors denote low-value states).</a:t>
            </a:r>
            <a:endParaRPr lang="en-SE" dirty="0"/>
          </a:p>
        </p:txBody>
      </p:sp>
      <p:sp>
        <p:nvSpPr>
          <p:cNvPr id="14" name="TextBox 13">
            <a:extLst>
              <a:ext uri="{FF2B5EF4-FFF2-40B4-BE49-F238E27FC236}">
                <a16:creationId xmlns:a16="http://schemas.microsoft.com/office/drawing/2014/main" id="{363A0C5D-2A3C-4AA2-9AD3-4E4D9BA8561F}"/>
              </a:ext>
            </a:extLst>
          </p:cNvPr>
          <p:cNvSpPr txBox="1"/>
          <p:nvPr/>
        </p:nvSpPr>
        <p:spPr>
          <a:xfrm>
            <a:off x="478971" y="6097134"/>
            <a:ext cx="7445829" cy="646331"/>
          </a:xfrm>
          <a:prstGeom prst="rect">
            <a:avLst/>
          </a:prstGeom>
          <a:noFill/>
        </p:spPr>
        <p:txBody>
          <a:bodyPr wrap="square" rtlCol="0">
            <a:spAutoFit/>
          </a:bodyPr>
          <a:lstStyle/>
          <a:p>
            <a:r>
              <a:rPr lang="en-US" dirty="0"/>
              <a:t>After 2</a:t>
            </a:r>
            <a:r>
              <a:rPr lang="en-US" baseline="30000" dirty="0"/>
              <a:t>nd</a:t>
            </a:r>
            <a:r>
              <a:rPr lang="en-US" dirty="0"/>
              <a:t> sweep of PE+PI. Policies are much better, but a few states’ policies still go towards blue states.</a:t>
            </a:r>
            <a:endParaRPr lang="en-SE" dirty="0"/>
          </a:p>
        </p:txBody>
      </p:sp>
      <p:sp>
        <p:nvSpPr>
          <p:cNvPr id="17" name="Arrow: Right 16">
            <a:extLst>
              <a:ext uri="{FF2B5EF4-FFF2-40B4-BE49-F238E27FC236}">
                <a16:creationId xmlns:a16="http://schemas.microsoft.com/office/drawing/2014/main" id="{9CB51FEE-214D-45DD-B3D5-25BB5309D2BA}"/>
              </a:ext>
            </a:extLst>
          </p:cNvPr>
          <p:cNvSpPr/>
          <p:nvPr/>
        </p:nvSpPr>
        <p:spPr bwMode="auto">
          <a:xfrm flipH="1">
            <a:off x="2667000" y="5579217"/>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9D85951B-8D76-49AB-9A39-B5CFCEFF6B58}"/>
              </a:ext>
            </a:extLst>
          </p:cNvPr>
          <p:cNvSpPr txBox="1"/>
          <p:nvPr/>
        </p:nvSpPr>
        <p:spPr>
          <a:xfrm>
            <a:off x="3048000" y="5559730"/>
            <a:ext cx="1128835" cy="338554"/>
          </a:xfrm>
          <a:prstGeom prst="rect">
            <a:avLst/>
          </a:prstGeom>
          <a:noFill/>
        </p:spPr>
        <p:txBody>
          <a:bodyPr wrap="none" rtlCol="0">
            <a:spAutoFit/>
          </a:bodyPr>
          <a:lstStyle/>
          <a:p>
            <a:r>
              <a:rPr lang="en-US" sz="1600" dirty="0"/>
              <a:t>Bad policy</a:t>
            </a:r>
            <a:endParaRPr lang="en-SE" sz="1600" dirty="0"/>
          </a:p>
        </p:txBody>
      </p:sp>
      <p:sp>
        <p:nvSpPr>
          <p:cNvPr id="22" name="Arrow: Right 21">
            <a:extLst>
              <a:ext uri="{FF2B5EF4-FFF2-40B4-BE49-F238E27FC236}">
                <a16:creationId xmlns:a16="http://schemas.microsoft.com/office/drawing/2014/main" id="{A24C7050-A049-4AD1-8514-B53C65E33DDB}"/>
              </a:ext>
            </a:extLst>
          </p:cNvPr>
          <p:cNvSpPr/>
          <p:nvPr/>
        </p:nvSpPr>
        <p:spPr bwMode="auto">
          <a:xfrm flipH="1">
            <a:off x="7191507" y="5579217"/>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3" name="TextBox 22">
            <a:extLst>
              <a:ext uri="{FF2B5EF4-FFF2-40B4-BE49-F238E27FC236}">
                <a16:creationId xmlns:a16="http://schemas.microsoft.com/office/drawing/2014/main" id="{1F50B8E2-3B52-450F-B9D5-E55075ABE1B1}"/>
              </a:ext>
            </a:extLst>
          </p:cNvPr>
          <p:cNvSpPr txBox="1"/>
          <p:nvPr/>
        </p:nvSpPr>
        <p:spPr>
          <a:xfrm>
            <a:off x="7572507" y="5559730"/>
            <a:ext cx="1313180" cy="338554"/>
          </a:xfrm>
          <a:prstGeom prst="rect">
            <a:avLst/>
          </a:prstGeom>
          <a:noFill/>
        </p:spPr>
        <p:txBody>
          <a:bodyPr wrap="none" rtlCol="0">
            <a:spAutoFit/>
          </a:bodyPr>
          <a:lstStyle/>
          <a:p>
            <a:r>
              <a:rPr lang="en-US" sz="1600" dirty="0"/>
              <a:t>Better policy</a:t>
            </a:r>
            <a:endParaRPr lang="en-SE" sz="1600" dirty="0"/>
          </a:p>
        </p:txBody>
      </p:sp>
    </p:spTree>
    <p:extLst>
      <p:ext uri="{BB962C8B-B14F-4D97-AF65-F5344CB8AC3E}">
        <p14:creationId xmlns:p14="http://schemas.microsoft.com/office/powerpoint/2010/main" val="2447657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87EC7-3BDD-4895-83D6-B5D299587AEF}"/>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56F0F11B-061D-43C9-A372-22D1B312B24B}"/>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5" name="Picture 4">
            <a:extLst>
              <a:ext uri="{FF2B5EF4-FFF2-40B4-BE49-F238E27FC236}">
                <a16:creationId xmlns:a16="http://schemas.microsoft.com/office/drawing/2014/main" id="{FF55EA0D-F676-43E9-8F99-C3E32084E5C6}"/>
              </a:ext>
            </a:extLst>
          </p:cNvPr>
          <p:cNvPicPr>
            <a:picLocks noChangeAspect="1"/>
          </p:cNvPicPr>
          <p:nvPr/>
        </p:nvPicPr>
        <p:blipFill>
          <a:blip r:embed="rId2"/>
          <a:stretch>
            <a:fillRect/>
          </a:stretch>
        </p:blipFill>
        <p:spPr>
          <a:xfrm>
            <a:off x="9331" y="0"/>
            <a:ext cx="4507859" cy="2647367"/>
          </a:xfrm>
          <a:prstGeom prst="rect">
            <a:avLst/>
          </a:prstGeom>
        </p:spPr>
      </p:pic>
      <p:pic>
        <p:nvPicPr>
          <p:cNvPr id="6" name="Picture 5">
            <a:extLst>
              <a:ext uri="{FF2B5EF4-FFF2-40B4-BE49-F238E27FC236}">
                <a16:creationId xmlns:a16="http://schemas.microsoft.com/office/drawing/2014/main" id="{0FD7BDF0-03BB-4FE6-B582-738E9C97CDE1}"/>
              </a:ext>
            </a:extLst>
          </p:cNvPr>
          <p:cNvPicPr>
            <a:picLocks noChangeAspect="1"/>
          </p:cNvPicPr>
          <p:nvPr/>
        </p:nvPicPr>
        <p:blipFill>
          <a:blip r:embed="rId3"/>
          <a:stretch>
            <a:fillRect/>
          </a:stretch>
        </p:blipFill>
        <p:spPr>
          <a:xfrm>
            <a:off x="4592474" y="-37048"/>
            <a:ext cx="4507859" cy="2627362"/>
          </a:xfrm>
          <a:prstGeom prst="rect">
            <a:avLst/>
          </a:prstGeom>
        </p:spPr>
      </p:pic>
      <p:sp>
        <p:nvSpPr>
          <p:cNvPr id="8" name="Arrow: Right 7">
            <a:extLst>
              <a:ext uri="{FF2B5EF4-FFF2-40B4-BE49-F238E27FC236}">
                <a16:creationId xmlns:a16="http://schemas.microsoft.com/office/drawing/2014/main" id="{529949B3-8105-48A1-AD1A-6DF9ED39A35F}"/>
              </a:ext>
            </a:extLst>
          </p:cNvPr>
          <p:cNvSpPr/>
          <p:nvPr/>
        </p:nvSpPr>
        <p:spPr bwMode="auto">
          <a:xfrm flipH="1">
            <a:off x="2667000" y="2142969"/>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85C096AF-AF3B-4D0B-A4A4-C4E63E3DB6FD}"/>
              </a:ext>
            </a:extLst>
          </p:cNvPr>
          <p:cNvSpPr txBox="1"/>
          <p:nvPr/>
        </p:nvSpPr>
        <p:spPr>
          <a:xfrm>
            <a:off x="3048000" y="2123482"/>
            <a:ext cx="1334020" cy="338554"/>
          </a:xfrm>
          <a:prstGeom prst="rect">
            <a:avLst/>
          </a:prstGeom>
          <a:noFill/>
        </p:spPr>
        <p:txBody>
          <a:bodyPr wrap="none" rtlCol="0">
            <a:spAutoFit/>
          </a:bodyPr>
          <a:lstStyle/>
          <a:p>
            <a:r>
              <a:rPr lang="en-US" sz="1600" dirty="0"/>
              <a:t>Higher value</a:t>
            </a:r>
            <a:endParaRPr lang="en-SE" sz="1600" dirty="0"/>
          </a:p>
        </p:txBody>
      </p:sp>
      <p:sp>
        <p:nvSpPr>
          <p:cNvPr id="11" name="Arrow: Right 10">
            <a:extLst>
              <a:ext uri="{FF2B5EF4-FFF2-40B4-BE49-F238E27FC236}">
                <a16:creationId xmlns:a16="http://schemas.microsoft.com/office/drawing/2014/main" id="{831C6FAA-A6C1-4639-9880-7B9AE915A641}"/>
              </a:ext>
            </a:extLst>
          </p:cNvPr>
          <p:cNvSpPr/>
          <p:nvPr/>
        </p:nvSpPr>
        <p:spPr bwMode="auto">
          <a:xfrm rot="5400000" flipH="1">
            <a:off x="6103206" y="2593617"/>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 name="TextBox 11">
            <a:extLst>
              <a:ext uri="{FF2B5EF4-FFF2-40B4-BE49-F238E27FC236}">
                <a16:creationId xmlns:a16="http://schemas.microsoft.com/office/drawing/2014/main" id="{7C0D0F49-7620-4F5A-AF59-16E469FA2A58}"/>
              </a:ext>
            </a:extLst>
          </p:cNvPr>
          <p:cNvSpPr txBox="1"/>
          <p:nvPr/>
        </p:nvSpPr>
        <p:spPr>
          <a:xfrm>
            <a:off x="4761979" y="2595318"/>
            <a:ext cx="1313180" cy="338554"/>
          </a:xfrm>
          <a:prstGeom prst="rect">
            <a:avLst/>
          </a:prstGeom>
          <a:noFill/>
        </p:spPr>
        <p:txBody>
          <a:bodyPr wrap="none" rtlCol="0">
            <a:spAutoFit/>
          </a:bodyPr>
          <a:lstStyle/>
          <a:p>
            <a:r>
              <a:rPr lang="en-US" sz="1600" dirty="0"/>
              <a:t>Better policy</a:t>
            </a:r>
            <a:endParaRPr lang="en-SE" sz="1600" dirty="0"/>
          </a:p>
        </p:txBody>
      </p:sp>
      <p:pic>
        <p:nvPicPr>
          <p:cNvPr id="13" name="Picture 12">
            <a:extLst>
              <a:ext uri="{FF2B5EF4-FFF2-40B4-BE49-F238E27FC236}">
                <a16:creationId xmlns:a16="http://schemas.microsoft.com/office/drawing/2014/main" id="{4DEE3B3B-9EA9-467C-A9AE-104D59BEC62E}"/>
              </a:ext>
            </a:extLst>
          </p:cNvPr>
          <p:cNvPicPr>
            <a:picLocks noChangeAspect="1"/>
          </p:cNvPicPr>
          <p:nvPr/>
        </p:nvPicPr>
        <p:blipFill>
          <a:blip r:embed="rId4"/>
          <a:stretch>
            <a:fillRect/>
          </a:stretch>
        </p:blipFill>
        <p:spPr>
          <a:xfrm>
            <a:off x="9331" y="3203734"/>
            <a:ext cx="4507859" cy="2640698"/>
          </a:xfrm>
          <a:prstGeom prst="rect">
            <a:avLst/>
          </a:prstGeom>
        </p:spPr>
      </p:pic>
      <p:pic>
        <p:nvPicPr>
          <p:cNvPr id="14" name="Picture 13">
            <a:extLst>
              <a:ext uri="{FF2B5EF4-FFF2-40B4-BE49-F238E27FC236}">
                <a16:creationId xmlns:a16="http://schemas.microsoft.com/office/drawing/2014/main" id="{5F515399-2407-4362-96AF-DE9C9E9816A4}"/>
              </a:ext>
            </a:extLst>
          </p:cNvPr>
          <p:cNvPicPr>
            <a:picLocks noChangeAspect="1"/>
          </p:cNvPicPr>
          <p:nvPr/>
        </p:nvPicPr>
        <p:blipFill>
          <a:blip r:embed="rId5"/>
          <a:stretch>
            <a:fillRect/>
          </a:stretch>
        </p:blipFill>
        <p:spPr>
          <a:xfrm>
            <a:off x="4592474" y="3208503"/>
            <a:ext cx="4507859" cy="2640698"/>
          </a:xfrm>
          <a:prstGeom prst="rect">
            <a:avLst/>
          </a:prstGeom>
        </p:spPr>
      </p:pic>
      <p:sp>
        <p:nvSpPr>
          <p:cNvPr id="15" name="Arrow: Right 14">
            <a:extLst>
              <a:ext uri="{FF2B5EF4-FFF2-40B4-BE49-F238E27FC236}">
                <a16:creationId xmlns:a16="http://schemas.microsoft.com/office/drawing/2014/main" id="{9146412D-D32E-4E93-A737-3011C32C5DE7}"/>
              </a:ext>
            </a:extLst>
          </p:cNvPr>
          <p:cNvSpPr/>
          <p:nvPr/>
        </p:nvSpPr>
        <p:spPr bwMode="auto">
          <a:xfrm rot="5400000" flipH="1">
            <a:off x="1493627" y="5865488"/>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E3306144-3300-4550-9B17-48BA2CE096A2}"/>
              </a:ext>
            </a:extLst>
          </p:cNvPr>
          <p:cNvSpPr txBox="1"/>
          <p:nvPr/>
        </p:nvSpPr>
        <p:spPr>
          <a:xfrm>
            <a:off x="152400" y="5867189"/>
            <a:ext cx="1334020" cy="338554"/>
          </a:xfrm>
          <a:prstGeom prst="rect">
            <a:avLst/>
          </a:prstGeom>
          <a:noFill/>
        </p:spPr>
        <p:txBody>
          <a:bodyPr wrap="none" rtlCol="0">
            <a:spAutoFit/>
          </a:bodyPr>
          <a:lstStyle/>
          <a:p>
            <a:r>
              <a:rPr lang="en-US" sz="1600" dirty="0"/>
              <a:t>Higher value</a:t>
            </a:r>
            <a:endParaRPr lang="en-SE" sz="1600" dirty="0"/>
          </a:p>
        </p:txBody>
      </p:sp>
      <p:sp>
        <p:nvSpPr>
          <p:cNvPr id="17" name="Arrow: Right 16">
            <a:extLst>
              <a:ext uri="{FF2B5EF4-FFF2-40B4-BE49-F238E27FC236}">
                <a16:creationId xmlns:a16="http://schemas.microsoft.com/office/drawing/2014/main" id="{FAA57873-3AF0-4853-B8B3-2FA764557D32}"/>
              </a:ext>
            </a:extLst>
          </p:cNvPr>
          <p:cNvSpPr/>
          <p:nvPr/>
        </p:nvSpPr>
        <p:spPr bwMode="auto">
          <a:xfrm rot="5400000" flipH="1">
            <a:off x="5417406" y="5865488"/>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9A497953-00BE-4236-908F-C044D186DD35}"/>
              </a:ext>
            </a:extLst>
          </p:cNvPr>
          <p:cNvSpPr txBox="1"/>
          <p:nvPr/>
        </p:nvSpPr>
        <p:spPr>
          <a:xfrm>
            <a:off x="4076179" y="5867189"/>
            <a:ext cx="1313180" cy="338554"/>
          </a:xfrm>
          <a:prstGeom prst="rect">
            <a:avLst/>
          </a:prstGeom>
          <a:noFill/>
        </p:spPr>
        <p:txBody>
          <a:bodyPr wrap="none" rtlCol="0">
            <a:spAutoFit/>
          </a:bodyPr>
          <a:lstStyle/>
          <a:p>
            <a:r>
              <a:rPr lang="en-US" sz="1600" dirty="0"/>
              <a:t>Better policy</a:t>
            </a:r>
            <a:endParaRPr lang="en-SE" sz="1600" dirty="0"/>
          </a:p>
        </p:txBody>
      </p:sp>
    </p:spTree>
    <p:extLst>
      <p:ext uri="{BB962C8B-B14F-4D97-AF65-F5344CB8AC3E}">
        <p14:creationId xmlns:p14="http://schemas.microsoft.com/office/powerpoint/2010/main" val="2795662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542F6-F172-4E7C-97D0-71FF4294ED17}"/>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73923072-0986-44B1-B8CA-406CB4B21F7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FED6CF62-9D49-4B71-9043-AF6DE25C04E0}"/>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9" name="Picture 8">
            <a:extLst>
              <a:ext uri="{FF2B5EF4-FFF2-40B4-BE49-F238E27FC236}">
                <a16:creationId xmlns:a16="http://schemas.microsoft.com/office/drawing/2014/main" id="{EB990566-CE05-4496-AFAA-5A495BD61EFA}"/>
              </a:ext>
            </a:extLst>
          </p:cNvPr>
          <p:cNvPicPr>
            <a:picLocks noChangeAspect="1"/>
          </p:cNvPicPr>
          <p:nvPr/>
        </p:nvPicPr>
        <p:blipFill>
          <a:blip r:embed="rId2"/>
          <a:stretch>
            <a:fillRect/>
          </a:stretch>
        </p:blipFill>
        <p:spPr>
          <a:xfrm>
            <a:off x="60372" y="108883"/>
            <a:ext cx="4494522" cy="2620693"/>
          </a:xfrm>
          <a:prstGeom prst="rect">
            <a:avLst/>
          </a:prstGeom>
        </p:spPr>
      </p:pic>
      <p:sp>
        <p:nvSpPr>
          <p:cNvPr id="10" name="Arrow: Right 9">
            <a:extLst>
              <a:ext uri="{FF2B5EF4-FFF2-40B4-BE49-F238E27FC236}">
                <a16:creationId xmlns:a16="http://schemas.microsoft.com/office/drawing/2014/main" id="{1491EE26-DB95-44E5-8ED8-09C3A35422B8}"/>
              </a:ext>
            </a:extLst>
          </p:cNvPr>
          <p:cNvSpPr/>
          <p:nvPr/>
        </p:nvSpPr>
        <p:spPr bwMode="auto">
          <a:xfrm rot="5400000" flipH="1">
            <a:off x="835668" y="2765011"/>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8A65464A-B42F-437D-9E64-AD6C7AD10F48}"/>
              </a:ext>
            </a:extLst>
          </p:cNvPr>
          <p:cNvSpPr txBox="1"/>
          <p:nvPr/>
        </p:nvSpPr>
        <p:spPr>
          <a:xfrm>
            <a:off x="1137651" y="2766712"/>
            <a:ext cx="1334020" cy="338554"/>
          </a:xfrm>
          <a:prstGeom prst="rect">
            <a:avLst/>
          </a:prstGeom>
          <a:noFill/>
        </p:spPr>
        <p:txBody>
          <a:bodyPr wrap="none" rtlCol="0">
            <a:spAutoFit/>
          </a:bodyPr>
          <a:lstStyle/>
          <a:p>
            <a:r>
              <a:rPr lang="en-US" sz="1600" dirty="0"/>
              <a:t>Higher value</a:t>
            </a:r>
            <a:endParaRPr lang="en-SE" sz="1600" dirty="0"/>
          </a:p>
        </p:txBody>
      </p:sp>
      <p:pic>
        <p:nvPicPr>
          <p:cNvPr id="12" name="Picture 11">
            <a:extLst>
              <a:ext uri="{FF2B5EF4-FFF2-40B4-BE49-F238E27FC236}">
                <a16:creationId xmlns:a16="http://schemas.microsoft.com/office/drawing/2014/main" id="{B0069E2E-3167-4E85-AD96-10001014C063}"/>
              </a:ext>
            </a:extLst>
          </p:cNvPr>
          <p:cNvPicPr>
            <a:picLocks noChangeAspect="1"/>
          </p:cNvPicPr>
          <p:nvPr/>
        </p:nvPicPr>
        <p:blipFill>
          <a:blip r:embed="rId3"/>
          <a:stretch>
            <a:fillRect/>
          </a:stretch>
        </p:blipFill>
        <p:spPr>
          <a:xfrm>
            <a:off x="4551786" y="102214"/>
            <a:ext cx="4481185" cy="2627362"/>
          </a:xfrm>
          <a:prstGeom prst="rect">
            <a:avLst/>
          </a:prstGeom>
        </p:spPr>
      </p:pic>
      <p:sp>
        <p:nvSpPr>
          <p:cNvPr id="13" name="Arrow: Right 12">
            <a:extLst>
              <a:ext uri="{FF2B5EF4-FFF2-40B4-BE49-F238E27FC236}">
                <a16:creationId xmlns:a16="http://schemas.microsoft.com/office/drawing/2014/main" id="{09D6DB7D-D1E2-46B2-B077-EF83EB251E40}"/>
              </a:ext>
            </a:extLst>
          </p:cNvPr>
          <p:cNvSpPr/>
          <p:nvPr/>
        </p:nvSpPr>
        <p:spPr bwMode="auto">
          <a:xfrm rot="5400000" flipH="1">
            <a:off x="4764838" y="2765011"/>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4" name="TextBox 13">
            <a:extLst>
              <a:ext uri="{FF2B5EF4-FFF2-40B4-BE49-F238E27FC236}">
                <a16:creationId xmlns:a16="http://schemas.microsoft.com/office/drawing/2014/main" id="{AD1D2564-9A84-4D11-8368-33DF3233C43E}"/>
              </a:ext>
            </a:extLst>
          </p:cNvPr>
          <p:cNvSpPr txBox="1"/>
          <p:nvPr/>
        </p:nvSpPr>
        <p:spPr>
          <a:xfrm>
            <a:off x="3423611" y="2766712"/>
            <a:ext cx="1313180" cy="338554"/>
          </a:xfrm>
          <a:prstGeom prst="rect">
            <a:avLst/>
          </a:prstGeom>
          <a:noFill/>
        </p:spPr>
        <p:txBody>
          <a:bodyPr wrap="none" rtlCol="0">
            <a:spAutoFit/>
          </a:bodyPr>
          <a:lstStyle/>
          <a:p>
            <a:r>
              <a:rPr lang="en-US" sz="1600" dirty="0"/>
              <a:t>Better policy</a:t>
            </a:r>
            <a:endParaRPr lang="en-SE" sz="1600" dirty="0"/>
          </a:p>
        </p:txBody>
      </p:sp>
      <p:pic>
        <p:nvPicPr>
          <p:cNvPr id="17" name="Picture 16">
            <a:extLst>
              <a:ext uri="{FF2B5EF4-FFF2-40B4-BE49-F238E27FC236}">
                <a16:creationId xmlns:a16="http://schemas.microsoft.com/office/drawing/2014/main" id="{F86A10A7-DBC5-4B12-AC51-224E4574EB39}"/>
              </a:ext>
            </a:extLst>
          </p:cNvPr>
          <p:cNvPicPr>
            <a:picLocks noChangeAspect="1"/>
          </p:cNvPicPr>
          <p:nvPr/>
        </p:nvPicPr>
        <p:blipFill>
          <a:blip r:embed="rId4"/>
          <a:stretch>
            <a:fillRect/>
          </a:stretch>
        </p:blipFill>
        <p:spPr>
          <a:xfrm>
            <a:off x="7776" y="3352800"/>
            <a:ext cx="4521196" cy="2634030"/>
          </a:xfrm>
          <a:prstGeom prst="rect">
            <a:avLst/>
          </a:prstGeom>
        </p:spPr>
      </p:pic>
      <p:pic>
        <p:nvPicPr>
          <p:cNvPr id="18" name="Picture 17">
            <a:extLst>
              <a:ext uri="{FF2B5EF4-FFF2-40B4-BE49-F238E27FC236}">
                <a16:creationId xmlns:a16="http://schemas.microsoft.com/office/drawing/2014/main" id="{1FD83F70-C077-4107-88C7-FD8363348C2F}"/>
              </a:ext>
            </a:extLst>
          </p:cNvPr>
          <p:cNvPicPr>
            <a:picLocks noChangeAspect="1"/>
          </p:cNvPicPr>
          <p:nvPr/>
        </p:nvPicPr>
        <p:blipFill>
          <a:blip r:embed="rId5"/>
          <a:stretch>
            <a:fillRect/>
          </a:stretch>
        </p:blipFill>
        <p:spPr>
          <a:xfrm>
            <a:off x="4520167" y="3352800"/>
            <a:ext cx="4521196" cy="2627362"/>
          </a:xfrm>
          <a:prstGeom prst="rect">
            <a:avLst/>
          </a:prstGeom>
        </p:spPr>
      </p:pic>
      <p:sp>
        <p:nvSpPr>
          <p:cNvPr id="19" name="TextBox 18">
            <a:extLst>
              <a:ext uri="{FF2B5EF4-FFF2-40B4-BE49-F238E27FC236}">
                <a16:creationId xmlns:a16="http://schemas.microsoft.com/office/drawing/2014/main" id="{EA18191E-2CE2-43C6-A2BA-E21C4A5B6AF0}"/>
              </a:ext>
            </a:extLst>
          </p:cNvPr>
          <p:cNvSpPr txBox="1"/>
          <p:nvPr/>
        </p:nvSpPr>
        <p:spPr>
          <a:xfrm>
            <a:off x="139423" y="6001266"/>
            <a:ext cx="4267515" cy="861774"/>
          </a:xfrm>
          <a:prstGeom prst="rect">
            <a:avLst/>
          </a:prstGeom>
          <a:noFill/>
        </p:spPr>
        <p:txBody>
          <a:bodyPr wrap="none" rtlCol="0">
            <a:spAutoFit/>
          </a:bodyPr>
          <a:lstStyle/>
          <a:p>
            <a:r>
              <a:rPr lang="en-US" dirty="0"/>
              <a:t>Value functions converged</a:t>
            </a:r>
          </a:p>
          <a:p>
            <a:r>
              <a:rPr lang="en-US" sz="1600" dirty="0"/>
              <a:t>(May not converge in general. Policy often </a:t>
            </a:r>
          </a:p>
          <a:p>
            <a:r>
              <a:rPr lang="en-US" sz="1600" dirty="0"/>
              <a:t>stable long before value functions converge.)</a:t>
            </a:r>
            <a:endParaRPr lang="en-SE" sz="1600" dirty="0"/>
          </a:p>
        </p:txBody>
      </p:sp>
      <p:sp>
        <p:nvSpPr>
          <p:cNvPr id="20" name="TextBox 19">
            <a:extLst>
              <a:ext uri="{FF2B5EF4-FFF2-40B4-BE49-F238E27FC236}">
                <a16:creationId xmlns:a16="http://schemas.microsoft.com/office/drawing/2014/main" id="{9362E8E2-8917-4BEB-928A-6BE5321AD02B}"/>
              </a:ext>
            </a:extLst>
          </p:cNvPr>
          <p:cNvSpPr txBox="1"/>
          <p:nvPr/>
        </p:nvSpPr>
        <p:spPr>
          <a:xfrm>
            <a:off x="4577255" y="6001266"/>
            <a:ext cx="4185761" cy="369332"/>
          </a:xfrm>
          <a:prstGeom prst="rect">
            <a:avLst/>
          </a:prstGeom>
          <a:noFill/>
        </p:spPr>
        <p:txBody>
          <a:bodyPr wrap="none" rtlCol="0">
            <a:spAutoFit/>
          </a:bodyPr>
          <a:lstStyle/>
          <a:p>
            <a:r>
              <a:rPr lang="en-US" dirty="0"/>
              <a:t>Policy stable, hence it is optimal policy)</a:t>
            </a:r>
            <a:endParaRPr lang="en-SE" dirty="0"/>
          </a:p>
        </p:txBody>
      </p:sp>
    </p:spTree>
    <p:extLst>
      <p:ext uri="{BB962C8B-B14F-4D97-AF65-F5344CB8AC3E}">
        <p14:creationId xmlns:p14="http://schemas.microsoft.com/office/powerpoint/2010/main" val="11413888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07480-58B4-45A7-8CF4-B0F166A9DDA3}"/>
              </a:ext>
            </a:extLst>
          </p:cNvPr>
          <p:cNvSpPr>
            <a:spLocks noGrp="1"/>
          </p:cNvSpPr>
          <p:nvPr>
            <p:ph type="title"/>
          </p:nvPr>
        </p:nvSpPr>
        <p:spPr/>
        <p:txBody>
          <a:bodyPr/>
          <a:lstStyle/>
          <a:p>
            <a:r>
              <a:rPr lang="en-US" dirty="0"/>
              <a:t>Another PI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41C11E-69DA-40CE-A8A8-8BB7884E38A8}"/>
                  </a:ext>
                </a:extLst>
              </p:cNvPr>
              <p:cNvSpPr>
                <a:spLocks noGrp="1"/>
              </p:cNvSpPr>
              <p:nvPr>
                <p:ph idx="1"/>
              </p:nvPr>
            </p:nvSpPr>
            <p:spPr>
              <a:xfrm>
                <a:off x="457200" y="1295400"/>
                <a:ext cx="8229600" cy="1364977"/>
              </a:xfrm>
            </p:spPr>
            <p:txBody>
              <a:bodyPr>
                <a:normAutofit fontScale="70000" lnSpcReduction="20000"/>
              </a:bodyPr>
              <a:lstStyle/>
              <a:p>
                <a:r>
                  <a:rPr lang="en-US" dirty="0"/>
                  <a:t>The greedy policy converges to the optimal policy after 5</a:t>
                </a:r>
                <a:r>
                  <a:rPr lang="en-US" baseline="30000" dirty="0"/>
                  <a:t>th</a:t>
                </a:r>
                <a:r>
                  <a:rPr lang="en-US" dirty="0"/>
                  <a:t> iteration of Policy Iteration. </a:t>
                </a:r>
              </a:p>
              <a:p>
                <a:r>
                  <a:rPr lang="en-US" dirty="0"/>
                  <a:t>Precise values of </a:t>
                </a:r>
                <a14:m>
                  <m:oMath xmlns:m="http://schemas.openxmlformats.org/officeDocument/2006/math">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are not necessary for computing optimal policy with Policy Iteration.</a:t>
                </a:r>
                <a:endParaRPr lang="en-SE" dirty="0"/>
              </a:p>
            </p:txBody>
          </p:sp>
        </mc:Choice>
        <mc:Fallback xmlns="">
          <p:sp>
            <p:nvSpPr>
              <p:cNvPr id="3" name="Content Placeholder 2">
                <a:extLst>
                  <a:ext uri="{FF2B5EF4-FFF2-40B4-BE49-F238E27FC236}">
                    <a16:creationId xmlns:a16="http://schemas.microsoft.com/office/drawing/2014/main" id="{3B41C11E-69DA-40CE-A8A8-8BB7884E38A8}"/>
                  </a:ext>
                </a:extLst>
              </p:cNvPr>
              <p:cNvSpPr>
                <a:spLocks noGrp="1" noRot="1" noChangeAspect="1" noMove="1" noResize="1" noEditPoints="1" noAdjustHandles="1" noChangeArrowheads="1" noChangeShapeType="1" noTextEdit="1"/>
              </p:cNvSpPr>
              <p:nvPr>
                <p:ph idx="1"/>
              </p:nvPr>
            </p:nvSpPr>
            <p:spPr>
              <a:xfrm>
                <a:off x="457200" y="1295400"/>
                <a:ext cx="8229600" cy="1364977"/>
              </a:xfrm>
              <a:blipFill>
                <a:blip r:embed="rId2"/>
                <a:stretch>
                  <a:fillRect l="-815" t="-762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6AA3E0A-B5C8-4A70-A258-27A669C73E4D}"/>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Picture 4">
            <a:extLst>
              <a:ext uri="{FF2B5EF4-FFF2-40B4-BE49-F238E27FC236}">
                <a16:creationId xmlns:a16="http://schemas.microsoft.com/office/drawing/2014/main" id="{59AF0E38-D9C3-4D33-8FC7-8EEBA4508CD5}"/>
              </a:ext>
            </a:extLst>
          </p:cNvPr>
          <p:cNvPicPr>
            <a:picLocks noChangeAspect="1"/>
          </p:cNvPicPr>
          <p:nvPr/>
        </p:nvPicPr>
        <p:blipFill>
          <a:blip r:embed="rId3"/>
          <a:stretch>
            <a:fillRect/>
          </a:stretch>
        </p:blipFill>
        <p:spPr>
          <a:xfrm>
            <a:off x="2047522" y="2793125"/>
            <a:ext cx="5048955" cy="3848637"/>
          </a:xfrm>
          <a:prstGeom prst="rect">
            <a:avLst/>
          </a:prstGeom>
        </p:spPr>
      </p:pic>
    </p:spTree>
    <p:extLst>
      <p:ext uri="{BB962C8B-B14F-4D97-AF65-F5344CB8AC3E}">
        <p14:creationId xmlns:p14="http://schemas.microsoft.com/office/powerpoint/2010/main" val="13697942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A9D65-6227-4054-9FC0-6318EFF3AF99}"/>
              </a:ext>
            </a:extLst>
          </p:cNvPr>
          <p:cNvSpPr>
            <a:spLocks noGrp="1"/>
          </p:cNvSpPr>
          <p:nvPr>
            <p:ph type="title"/>
          </p:nvPr>
        </p:nvSpPr>
        <p:spPr/>
        <p:txBody>
          <a:bodyPr/>
          <a:lstStyle/>
          <a:p>
            <a:r>
              <a:rPr lang="en-US" dirty="0"/>
              <a:t>Value Iteration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341C8B-5402-4A39-9546-A075091BCC6F}"/>
                  </a:ext>
                </a:extLst>
              </p:cNvPr>
              <p:cNvSpPr>
                <a:spLocks noGrp="1"/>
              </p:cNvSpPr>
              <p:nvPr>
                <p:ph idx="1"/>
              </p:nvPr>
            </p:nvSpPr>
            <p:spPr>
              <a:xfrm>
                <a:off x="457200" y="1143000"/>
                <a:ext cx="8229600" cy="1534080"/>
              </a:xfrm>
            </p:spPr>
            <p:txBody>
              <a:bodyPr>
                <a:normAutofit fontScale="62500" lnSpcReduction="20000"/>
              </a:bodyPr>
              <a:lstStyle/>
              <a:p>
                <a:r>
                  <a:rPr lang="en-US" dirty="0"/>
                  <a:t>Obtain optimal value function by solving Bellman Opt. Equation for State Value Function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endParaRPr lang="en-US" dirty="0"/>
              </a:p>
              <a:p>
                <a:r>
                  <a:rPr lang="en-US" dirty="0"/>
                  <a:t>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output at the end; intermediate value function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may not correspond to any valid policy.</a:t>
                </a:r>
              </a:p>
              <a:p>
                <a:endParaRPr lang="en-SE" dirty="0"/>
              </a:p>
            </p:txBody>
          </p:sp>
        </mc:Choice>
        <mc:Fallback xmlns="">
          <p:sp>
            <p:nvSpPr>
              <p:cNvPr id="3" name="Content Placeholder 2">
                <a:extLst>
                  <a:ext uri="{FF2B5EF4-FFF2-40B4-BE49-F238E27FC236}">
                    <a16:creationId xmlns:a16="http://schemas.microsoft.com/office/drawing/2014/main" id="{51341C8B-5402-4A39-9546-A075091BCC6F}"/>
                  </a:ext>
                </a:extLst>
              </p:cNvPr>
              <p:cNvSpPr>
                <a:spLocks noGrp="1" noRot="1" noChangeAspect="1" noMove="1" noResize="1" noEditPoints="1" noAdjustHandles="1" noChangeArrowheads="1" noChangeShapeType="1" noTextEdit="1"/>
              </p:cNvSpPr>
              <p:nvPr>
                <p:ph idx="1"/>
              </p:nvPr>
            </p:nvSpPr>
            <p:spPr>
              <a:xfrm>
                <a:off x="457200" y="1143000"/>
                <a:ext cx="8229600" cy="1534080"/>
              </a:xfrm>
              <a:blipFill>
                <a:blip r:embed="rId2"/>
                <a:stretch>
                  <a:fillRect l="-667" t="-5976" r="-889" b="-398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D506C3-6634-464D-A733-B9CCC0067C63}"/>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5" name="Picture 4">
            <a:extLst>
              <a:ext uri="{FF2B5EF4-FFF2-40B4-BE49-F238E27FC236}">
                <a16:creationId xmlns:a16="http://schemas.microsoft.com/office/drawing/2014/main" id="{36845C20-FC9E-4616-A1AE-3D4F9C8E048E}"/>
              </a:ext>
            </a:extLst>
          </p:cNvPr>
          <p:cNvPicPr>
            <a:picLocks noChangeAspect="1"/>
          </p:cNvPicPr>
          <p:nvPr/>
        </p:nvPicPr>
        <p:blipFill>
          <a:blip r:embed="rId3"/>
          <a:stretch>
            <a:fillRect/>
          </a:stretch>
        </p:blipFill>
        <p:spPr>
          <a:xfrm>
            <a:off x="228600" y="2713866"/>
            <a:ext cx="8686800" cy="4023858"/>
          </a:xfrm>
          <a:prstGeom prst="rect">
            <a:avLst/>
          </a:prstGeom>
        </p:spPr>
      </p:pic>
      <p:sp>
        <p:nvSpPr>
          <p:cNvPr id="6" name="Rectangle 5">
            <a:extLst>
              <a:ext uri="{FF2B5EF4-FFF2-40B4-BE49-F238E27FC236}">
                <a16:creationId xmlns:a16="http://schemas.microsoft.com/office/drawing/2014/main" id="{C6A69038-7A2D-4010-A47E-1EA4376330AE}"/>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359906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5C2AF-BD63-4003-BE2E-FD4145816F9D}"/>
              </a:ext>
            </a:extLst>
          </p:cNvPr>
          <p:cNvSpPr>
            <a:spLocks noGrp="1"/>
          </p:cNvSpPr>
          <p:nvPr>
            <p:ph type="title"/>
          </p:nvPr>
        </p:nvSpPr>
        <p:spPr/>
        <p:txBody>
          <a:bodyPr/>
          <a:lstStyle/>
          <a:p>
            <a:r>
              <a:rPr lang="en-US" dirty="0"/>
              <a:t>Generalized Policy Iteration (GPI)</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DAA89A-A1EB-4F5A-AACE-F9176779F5C9}"/>
                  </a:ext>
                </a:extLst>
              </p:cNvPr>
              <p:cNvSpPr>
                <a:spLocks noGrp="1"/>
              </p:cNvSpPr>
              <p:nvPr>
                <p:ph idx="1"/>
              </p:nvPr>
            </p:nvSpPr>
            <p:spPr>
              <a:xfrm>
                <a:off x="457200" y="1143000"/>
                <a:ext cx="8229600" cy="2218300"/>
              </a:xfrm>
            </p:spPr>
            <p:txBody>
              <a:bodyPr>
                <a:normAutofit fontScale="55000" lnSpcReduction="20000"/>
              </a:bodyPr>
              <a:lstStyle/>
              <a:p>
                <a:r>
                  <a:rPr lang="en-US" dirty="0"/>
                  <a:t>GPI: 1. evaluate given policy; 2. Improve policy by acting greedily w.r.t its value function. GPI is guaranteed to converge to the optimal deterministic policy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oMath>
                </a14:m>
                <a:r>
                  <a:rPr lang="en-US" sz="2800" dirty="0"/>
                  <a:t>.</a:t>
                </a:r>
              </a:p>
              <a:p>
                <a:r>
                  <a:rPr lang="en-US" dirty="0"/>
                  <a:t>Two special cases of GPI:</a:t>
                </a:r>
              </a:p>
              <a:p>
                <a:r>
                  <a:rPr lang="en-US" dirty="0"/>
                  <a:t>Policy Iteration (PI) (shown below):</a:t>
                </a:r>
              </a:p>
              <a:p>
                <a:pPr lvl="1"/>
                <a:r>
                  <a:rPr lang="en-US" dirty="0"/>
                  <a:t>1. Policy evaluation until convergence; 2. Improve policy</a:t>
                </a:r>
              </a:p>
              <a:p>
                <a:r>
                  <a:rPr lang="en-US" dirty="0"/>
                  <a:t>Value Iteration (VI):</a:t>
                </a:r>
              </a:p>
              <a:p>
                <a:pPr lvl="1"/>
                <a:r>
                  <a:rPr lang="en-US" dirty="0"/>
                  <a:t>1. Policy evaluation with one single iteration; 2. improve policy (implicitly) </a:t>
                </a:r>
              </a:p>
            </p:txBody>
          </p:sp>
        </mc:Choice>
        <mc:Fallback xmlns="">
          <p:sp>
            <p:nvSpPr>
              <p:cNvPr id="3" name="Content Placeholder 2">
                <a:extLst>
                  <a:ext uri="{FF2B5EF4-FFF2-40B4-BE49-F238E27FC236}">
                    <a16:creationId xmlns:a16="http://schemas.microsoft.com/office/drawing/2014/main" id="{76DAA89A-A1EB-4F5A-AACE-F9176779F5C9}"/>
                  </a:ext>
                </a:extLst>
              </p:cNvPr>
              <p:cNvSpPr>
                <a:spLocks noGrp="1" noRot="1" noChangeAspect="1" noMove="1" noResize="1" noEditPoints="1" noAdjustHandles="1" noChangeArrowheads="1" noChangeShapeType="1" noTextEdit="1"/>
              </p:cNvSpPr>
              <p:nvPr>
                <p:ph idx="1"/>
              </p:nvPr>
            </p:nvSpPr>
            <p:spPr>
              <a:xfrm>
                <a:off x="457200" y="1143000"/>
                <a:ext cx="8229600" cy="2218300"/>
              </a:xfrm>
              <a:blipFill>
                <a:blip r:embed="rId2"/>
                <a:stretch>
                  <a:fillRect l="-444" t="-4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D1DF4AE-11A3-4E72-A3FA-4DC20676AA8D}"/>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5" name="Picture 4">
            <a:extLst>
              <a:ext uri="{FF2B5EF4-FFF2-40B4-BE49-F238E27FC236}">
                <a16:creationId xmlns:a16="http://schemas.microsoft.com/office/drawing/2014/main" id="{55B14983-9C64-4902-B85C-F7C7754395F1}"/>
              </a:ext>
            </a:extLst>
          </p:cNvPr>
          <p:cNvPicPr>
            <a:picLocks noChangeAspect="1"/>
          </p:cNvPicPr>
          <p:nvPr/>
        </p:nvPicPr>
        <p:blipFill>
          <a:blip r:embed="rId3"/>
          <a:stretch>
            <a:fillRect/>
          </a:stretch>
        </p:blipFill>
        <p:spPr>
          <a:xfrm>
            <a:off x="752293" y="3315617"/>
            <a:ext cx="2117564" cy="3465826"/>
          </a:xfrm>
          <a:prstGeom prst="rect">
            <a:avLst/>
          </a:prstGeom>
        </p:spPr>
      </p:pic>
      <p:pic>
        <p:nvPicPr>
          <p:cNvPr id="7" name="Picture 6">
            <a:extLst>
              <a:ext uri="{FF2B5EF4-FFF2-40B4-BE49-F238E27FC236}">
                <a16:creationId xmlns:a16="http://schemas.microsoft.com/office/drawing/2014/main" id="{8767D227-4714-4BC3-A82E-8891128B400D}"/>
              </a:ext>
            </a:extLst>
          </p:cNvPr>
          <p:cNvPicPr>
            <a:picLocks noChangeAspect="1"/>
          </p:cNvPicPr>
          <p:nvPr/>
        </p:nvPicPr>
        <p:blipFill>
          <a:blip r:embed="rId4"/>
          <a:stretch>
            <a:fillRect/>
          </a:stretch>
        </p:blipFill>
        <p:spPr>
          <a:xfrm>
            <a:off x="2971800" y="3772263"/>
            <a:ext cx="5105400" cy="2861348"/>
          </a:xfrm>
          <a:prstGeom prst="rect">
            <a:avLst/>
          </a:prstGeom>
        </p:spPr>
      </p:pic>
      <p:pic>
        <p:nvPicPr>
          <p:cNvPr id="10" name="Picture 9">
            <a:extLst>
              <a:ext uri="{FF2B5EF4-FFF2-40B4-BE49-F238E27FC236}">
                <a16:creationId xmlns:a16="http://schemas.microsoft.com/office/drawing/2014/main" id="{4399D3EA-C7CA-4C4C-82D6-378B5D5435FB}"/>
              </a:ext>
            </a:extLst>
          </p:cNvPr>
          <p:cNvPicPr>
            <a:picLocks noChangeAspect="1"/>
          </p:cNvPicPr>
          <p:nvPr/>
        </p:nvPicPr>
        <p:blipFill>
          <a:blip r:embed="rId5"/>
          <a:stretch>
            <a:fillRect/>
          </a:stretch>
        </p:blipFill>
        <p:spPr>
          <a:xfrm>
            <a:off x="5965397" y="3307027"/>
            <a:ext cx="3102403" cy="1628178"/>
          </a:xfrm>
          <a:prstGeom prst="rect">
            <a:avLst/>
          </a:prstGeom>
        </p:spPr>
      </p:pic>
    </p:spTree>
    <p:extLst>
      <p:ext uri="{BB962C8B-B14F-4D97-AF65-F5344CB8AC3E}">
        <p14:creationId xmlns:p14="http://schemas.microsoft.com/office/powerpoint/2010/main" val="1269052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3C884-192E-42DA-BBF6-FF1A5056EFA9}"/>
              </a:ext>
            </a:extLst>
          </p:cNvPr>
          <p:cNvSpPr>
            <a:spLocks noGrp="1"/>
          </p:cNvSpPr>
          <p:nvPr>
            <p:ph type="title"/>
          </p:nvPr>
        </p:nvSpPr>
        <p:spPr>
          <a:xfrm>
            <a:off x="304800" y="274638"/>
            <a:ext cx="8534400" cy="868362"/>
          </a:xfrm>
        </p:spPr>
        <p:txBody>
          <a:bodyPr/>
          <a:lstStyle/>
          <a:p>
            <a:r>
              <a:rPr lang="en-US"/>
              <a:t>Modified Policy Iteration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0A3D7F-1C18-404E-915E-3EB1CB989A6D}"/>
                  </a:ext>
                </a:extLst>
              </p:cNvPr>
              <p:cNvSpPr>
                <a:spLocks noGrp="1"/>
              </p:cNvSpPr>
              <p:nvPr>
                <p:ph idx="1"/>
              </p:nvPr>
            </p:nvSpPr>
            <p:spPr>
              <a:xfrm>
                <a:off x="457200" y="1295400"/>
                <a:ext cx="8229600" cy="3150864"/>
              </a:xfrm>
            </p:spPr>
            <p:txBody>
              <a:bodyPr>
                <a:normAutofit fontScale="85000" lnSpcReduction="20000"/>
              </a:bodyPr>
              <a:lstStyle/>
              <a:p>
                <a:r>
                  <a:rPr lang="en-US" dirty="0"/>
                  <a:t>PI is slower per sweep (cycle), with complexity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e>
                        </m:d>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𝑆</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𝑆</m:t>
                                </m:r>
                              </m:e>
                            </m:d>
                          </m:e>
                          <m:sup>
                            <m:r>
                              <a:rPr lang="en-US" b="0" i="1" smtClean="0">
                                <a:latin typeface="Cambria Math" panose="02040503050406030204" pitchFamily="18" charset="0"/>
                              </a:rPr>
                              <m:t>3</m:t>
                            </m:r>
                          </m:sup>
                        </m:sSup>
                      </m:e>
                    </m:d>
                  </m:oMath>
                </a14:m>
                <a:r>
                  <a:rPr lang="en-US" dirty="0"/>
                  <a:t>, and requires fewer sweeps.</a:t>
                </a:r>
              </a:p>
              <a:p>
                <a:r>
                  <a:rPr lang="en-US" dirty="0"/>
                  <a:t>VI is faster per sweep, with complexity </a:t>
                </a: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𝑆</m:t>
                            </m:r>
                          </m:e>
                        </m:d>
                      </m:e>
                      <m:sup>
                        <m:r>
                          <a:rPr lang="en-US" i="1">
                            <a:latin typeface="Cambria Math" panose="02040503050406030204" pitchFamily="18" charset="0"/>
                          </a:rPr>
                          <m:t>2</m:t>
                        </m:r>
                      </m:sup>
                    </m:sSup>
                    <m:r>
                      <a:rPr lang="en-US" i="1">
                        <a:latin typeface="Cambria Math" panose="02040503050406030204" pitchFamily="18" charset="0"/>
                      </a:rPr>
                      <m:t>)</m:t>
                    </m:r>
                  </m:oMath>
                </a14:m>
                <a:r>
                  <a:rPr lang="en-US" dirty="0"/>
                  <a:t>, and requires more sweeps.</a:t>
                </a:r>
              </a:p>
              <a:p>
                <a:r>
                  <a:rPr lang="en-US" dirty="0"/>
                  <a:t>Modified Policy Iteration: run Policy Evaluation for # steps between 1 for VI, and that needed for convergence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may achieve best efficiency.</a:t>
                </a:r>
                <a:endParaRPr lang="en-SE" dirty="0"/>
              </a:p>
            </p:txBody>
          </p:sp>
        </mc:Choice>
        <mc:Fallback xmlns="">
          <p:sp>
            <p:nvSpPr>
              <p:cNvPr id="3" name="Content Placeholder 2">
                <a:extLst>
                  <a:ext uri="{FF2B5EF4-FFF2-40B4-BE49-F238E27FC236}">
                    <a16:creationId xmlns:a16="http://schemas.microsoft.com/office/drawing/2014/main" id="{210A3D7F-1C18-404E-915E-3EB1CB989A6D}"/>
                  </a:ext>
                </a:extLst>
              </p:cNvPr>
              <p:cNvSpPr>
                <a:spLocks noGrp="1" noRot="1" noChangeAspect="1" noMove="1" noResize="1" noEditPoints="1" noAdjustHandles="1" noChangeArrowheads="1" noChangeShapeType="1" noTextEdit="1"/>
              </p:cNvSpPr>
              <p:nvPr>
                <p:ph idx="1"/>
              </p:nvPr>
            </p:nvSpPr>
            <p:spPr>
              <a:xfrm>
                <a:off x="457200" y="1295400"/>
                <a:ext cx="8229600" cy="3150864"/>
              </a:xfrm>
              <a:blipFill>
                <a:blip r:embed="rId3"/>
                <a:stretch>
                  <a:fillRect l="-1259" t="-4457"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CBCA195-E232-4CE2-89CD-13DCB236EA02}"/>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5" name="Picture 4">
            <a:extLst>
              <a:ext uri="{FF2B5EF4-FFF2-40B4-BE49-F238E27FC236}">
                <a16:creationId xmlns:a16="http://schemas.microsoft.com/office/drawing/2014/main" id="{9AF45E77-A286-43EC-922F-257064BC6014}"/>
              </a:ext>
            </a:extLst>
          </p:cNvPr>
          <p:cNvPicPr>
            <a:picLocks noChangeAspect="1"/>
          </p:cNvPicPr>
          <p:nvPr/>
        </p:nvPicPr>
        <p:blipFill>
          <a:blip r:embed="rId4"/>
          <a:stretch>
            <a:fillRect/>
          </a:stretch>
        </p:blipFill>
        <p:spPr>
          <a:xfrm>
            <a:off x="2287366" y="4172607"/>
            <a:ext cx="4569267" cy="2583510"/>
          </a:xfrm>
          <a:prstGeom prst="rect">
            <a:avLst/>
          </a:prstGeom>
        </p:spPr>
      </p:pic>
    </p:spTree>
    <p:extLst>
      <p:ext uri="{BB962C8B-B14F-4D97-AF65-F5344CB8AC3E}">
        <p14:creationId xmlns:p14="http://schemas.microsoft.com/office/powerpoint/2010/main" val="19522930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1FD69-560D-4D45-822D-A2D1238F2B21}"/>
              </a:ext>
            </a:extLst>
          </p:cNvPr>
          <p:cNvSpPr>
            <a:spLocks noGrp="1"/>
          </p:cNvSpPr>
          <p:nvPr>
            <p:ph type="title"/>
          </p:nvPr>
        </p:nvSpPr>
        <p:spPr/>
        <p:txBody>
          <a:bodyPr/>
          <a:lstStyle/>
          <a:p>
            <a:r>
              <a:rPr lang="en-US" dirty="0"/>
              <a:t>Toy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C5DC80-6A84-4384-BA42-68DCE66DA53F}"/>
                  </a:ext>
                </a:extLst>
              </p:cNvPr>
              <p:cNvSpPr>
                <a:spLocks noGrp="1"/>
              </p:cNvSpPr>
              <p:nvPr>
                <p:ph idx="1"/>
              </p:nvPr>
            </p:nvSpPr>
            <p:spPr>
              <a:xfrm>
                <a:off x="0" y="1295400"/>
                <a:ext cx="7947657" cy="5562600"/>
              </a:xfrm>
            </p:spPr>
            <p:txBody>
              <a:bodyPr>
                <a:normAutofit fontScale="62500" lnSpcReduction="20000"/>
              </a:bodyPr>
              <a:lstStyle/>
              <a:p>
                <a:r>
                  <a:rPr lang="en-US" dirty="0"/>
                  <a:t>An MDP with a single state </a:t>
                </a:r>
                <a14:m>
                  <m:oMath xmlns:m="http://schemas.openxmlformats.org/officeDocument/2006/math">
                    <m:r>
                      <a:rPr lang="en-US" b="0" i="1" smtClean="0">
                        <a:latin typeface="Cambria Math" panose="02040503050406030204" pitchFamily="18" charset="0"/>
                      </a:rPr>
                      <m:t>𝑠</m:t>
                    </m:r>
                  </m:oMath>
                </a14:m>
                <a:r>
                  <a:rPr lang="en-US" dirty="0"/>
                  <a:t> and single action </a:t>
                </a:r>
                <a14:m>
                  <m:oMath xmlns:m="http://schemas.openxmlformats.org/officeDocument/2006/math">
                    <m:r>
                      <a:rPr lang="en-US" b="0" i="1" smtClean="0">
                        <a:latin typeface="Cambria Math" panose="02040503050406030204" pitchFamily="18" charset="0"/>
                      </a:rPr>
                      <m:t>𝑎</m:t>
                    </m:r>
                  </m:oMath>
                </a14:m>
                <a:r>
                  <a:rPr lang="en-US" dirty="0"/>
                  <a:t>, with reward </a:t>
                </a:r>
                <a14:m>
                  <m:oMath xmlns:m="http://schemas.openxmlformats.org/officeDocument/2006/math">
                    <m:r>
                      <a:rPr lang="en-US" b="0" i="1" smtClean="0">
                        <a:latin typeface="Cambria Math" panose="02040503050406030204" pitchFamily="18" charset="0"/>
                      </a:rPr>
                      <m:t>𝑟</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=1, </m:t>
                    </m:r>
                    <m:r>
                      <a:rPr lang="en-US" b="0" i="1" smtClean="0">
                        <a:latin typeface="Cambria Math" panose="02040503050406030204" pitchFamily="18" charset="0"/>
                      </a:rPr>
                      <m:t>𝛾</m:t>
                    </m:r>
                    <m:r>
                      <a:rPr lang="en-US" b="0" i="1" smtClean="0">
                        <a:latin typeface="Cambria Math" panose="02040503050406030204" pitchFamily="18" charset="0"/>
                      </a:rPr>
                      <m:t>=0.9</m:t>
                    </m:r>
                  </m:oMath>
                </a14:m>
                <a:endParaRPr lang="en-US" dirty="0"/>
              </a:p>
              <a:p>
                <a:r>
                  <a:rPr lang="en-US" dirty="0"/>
                  <a:t>From definition:</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=1+</m:t>
                    </m:r>
                    <m:r>
                      <a:rPr lang="en-US" i="1">
                        <a:latin typeface="Cambria Math" panose="02040503050406030204" pitchFamily="18" charset="0"/>
                      </a:rPr>
                      <m:t>𝛾</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𝛾</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𝛾</m:t>
                        </m:r>
                      </m:den>
                    </m:f>
                    <m:r>
                      <a:rPr lang="en-US" b="0" i="1" smtClean="0">
                        <a:latin typeface="Cambria Math" panose="02040503050406030204" pitchFamily="18" charset="0"/>
                      </a:rPr>
                      <m:t>=10</m:t>
                    </m:r>
                  </m:oMath>
                </a14:m>
                <a:endParaRPr lang="en-US" b="0" dirty="0"/>
              </a:p>
              <a:p>
                <a:r>
                  <a:rPr lang="en-US" dirty="0"/>
                  <a:t>Policy Iteration:</a:t>
                </a:r>
              </a:p>
              <a:p>
                <a:pPr lvl="1"/>
                <a:r>
                  <a:rPr lang="en-US" dirty="0"/>
                  <a:t>Policy Evaluation:</a:t>
                </a:r>
                <a:endParaRPr lang="en-US" b="0" dirty="0"/>
              </a:p>
              <a:p>
                <a:pPr lvl="1"/>
                <a:r>
                  <a:rPr lang="en-US" dirty="0"/>
                  <a:t>Start with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𝑎</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e>
                    </m:nary>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r>
                      <a:rPr lang="en-US" i="1">
                        <a:latin typeface="Cambria Math" panose="02040503050406030204" pitchFamily="18" charset="0"/>
                      </a:rPr>
                      <m:t>=10</m:t>
                    </m:r>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b="0" i="1" smtClean="0">
                        <a:latin typeface="Cambria Math" panose="02040503050406030204" pitchFamily="18" charset="0"/>
                      </a:rPr>
                      <m:t>=</m:t>
                    </m:r>
                    <m:r>
                      <a:rPr lang="en-US" i="1">
                        <a:latin typeface="Cambria Math" panose="02040503050406030204" pitchFamily="18" charset="0"/>
                      </a:rPr>
                      <m:t>1+0.9⋅10=10</m:t>
                    </m:r>
                  </m:oMath>
                </a14:m>
                <a:endParaRPr lang="en-US" i="1" dirty="0">
                  <a:latin typeface="Cambria Math" panose="02040503050406030204" pitchFamily="18" charset="0"/>
                </a:endParaRPr>
              </a:p>
              <a:p>
                <a:pPr lvl="1"/>
                <a:r>
                  <a:rPr lang="en-US" dirty="0"/>
                  <a:t>Policy Improvement: policy </a:t>
                </a:r>
                <a14:m>
                  <m:oMath xmlns:m="http://schemas.openxmlformats.org/officeDocument/2006/math">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𝑎</m:t>
                    </m:r>
                  </m:oMath>
                </a14:m>
                <a:r>
                  <a:rPr lang="en-US" dirty="0"/>
                  <a:t> is now stable (there is only one possible action </a:t>
                </a:r>
                <a14:m>
                  <m:oMath xmlns:m="http://schemas.openxmlformats.org/officeDocument/2006/math">
                    <m:r>
                      <a:rPr lang="en-US" b="0" i="1" smtClean="0">
                        <a:latin typeface="Cambria Math" panose="02040503050406030204" pitchFamily="18" charset="0"/>
                      </a:rPr>
                      <m:t>𝑎</m:t>
                    </m:r>
                  </m:oMath>
                </a14:m>
                <a:r>
                  <a:rPr lang="en-US" dirty="0"/>
                  <a:t>).</a:t>
                </a:r>
              </a:p>
              <a:p>
                <a:r>
                  <a:rPr lang="en-US" dirty="0"/>
                  <a:t>Value Iteration: </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e>
                    </m:d>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r>
                      <a:rPr lang="en-US" i="1">
                        <a:latin typeface="Cambria Math" panose="02040503050406030204" pitchFamily="18" charset="0"/>
                      </a:rPr>
                      <m:t>=10</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b="0" i="1" smtClean="0">
                        <a:latin typeface="Cambria Math" panose="02040503050406030204" pitchFamily="18" charset="0"/>
                      </a:rPr>
                      <m:t>=1+0.9⋅10=10</m:t>
                    </m:r>
                  </m:oMath>
                </a14:m>
                <a:endParaRPr lang="en-US" dirty="0"/>
              </a:p>
              <a:p>
                <a:pPr lvl="1"/>
                <a:r>
                  <a:rPr lang="en-US" b="0" dirty="0"/>
                  <a:t>Value function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 </m:t>
                    </m:r>
                  </m:oMath>
                </a14:m>
                <a:r>
                  <a:rPr lang="en-US" dirty="0"/>
                  <a:t>is now stable, so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𝑎</m:t>
                    </m:r>
                  </m:oMath>
                </a14:m>
                <a:r>
                  <a:rPr lang="en-US" dirty="0"/>
                  <a:t>, (since there is only one possible action </a:t>
                </a:r>
                <a14:m>
                  <m:oMath xmlns:m="http://schemas.openxmlformats.org/officeDocument/2006/math">
                    <m:r>
                      <a:rPr lang="en-US" i="1">
                        <a:latin typeface="Cambria Math" panose="02040503050406030204" pitchFamily="18" charset="0"/>
                      </a:rPr>
                      <m:t>𝑎</m:t>
                    </m:r>
                  </m:oMath>
                </a14:m>
                <a:r>
                  <a:rPr lang="en-US" dirty="0"/>
                  <a:t>).</a:t>
                </a:r>
              </a:p>
            </p:txBody>
          </p:sp>
        </mc:Choice>
        <mc:Fallback xmlns="">
          <p:sp>
            <p:nvSpPr>
              <p:cNvPr id="3" name="Content Placeholder 2">
                <a:extLst>
                  <a:ext uri="{FF2B5EF4-FFF2-40B4-BE49-F238E27FC236}">
                    <a16:creationId xmlns:a16="http://schemas.microsoft.com/office/drawing/2014/main" id="{14C5DC80-6A84-4384-BA42-68DCE66DA53F}"/>
                  </a:ext>
                </a:extLst>
              </p:cNvPr>
              <p:cNvSpPr>
                <a:spLocks noGrp="1" noRot="1" noChangeAspect="1" noMove="1" noResize="1" noEditPoints="1" noAdjustHandles="1" noChangeArrowheads="1" noChangeShapeType="1" noTextEdit="1"/>
              </p:cNvSpPr>
              <p:nvPr>
                <p:ph idx="1"/>
              </p:nvPr>
            </p:nvSpPr>
            <p:spPr>
              <a:xfrm>
                <a:off x="0" y="1295400"/>
                <a:ext cx="7947657" cy="5562600"/>
              </a:xfrm>
              <a:blipFill>
                <a:blip r:embed="rId3"/>
                <a:stretch>
                  <a:fillRect l="-690" t="-164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E672F12-2472-4833-B68D-600FC20EC009}"/>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
        <p:nvSpPr>
          <p:cNvPr id="7" name="Oval 6">
            <a:extLst>
              <a:ext uri="{FF2B5EF4-FFF2-40B4-BE49-F238E27FC236}">
                <a16:creationId xmlns:a16="http://schemas.microsoft.com/office/drawing/2014/main" id="{4219E1B2-E2CF-473F-B215-EEBBFBB0E4D2}"/>
              </a:ext>
            </a:extLst>
          </p:cNvPr>
          <p:cNvSpPr/>
          <p:nvPr/>
        </p:nvSpPr>
        <p:spPr bwMode="auto">
          <a:xfrm>
            <a:off x="8191500" y="2400300"/>
            <a:ext cx="381000" cy="3810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Oval 7">
            <a:extLst>
              <a:ext uri="{FF2B5EF4-FFF2-40B4-BE49-F238E27FC236}">
                <a16:creationId xmlns:a16="http://schemas.microsoft.com/office/drawing/2014/main" id="{6FE87C2A-F124-4C99-A422-082F9A735BCD}"/>
              </a:ext>
            </a:extLst>
          </p:cNvPr>
          <p:cNvSpPr/>
          <p:nvPr/>
        </p:nvSpPr>
        <p:spPr bwMode="auto">
          <a:xfrm>
            <a:off x="8305800" y="3804910"/>
            <a:ext cx="152400" cy="152400"/>
          </a:xfrm>
          <a:prstGeom prst="ellipse">
            <a:avLst/>
          </a:prstGeom>
          <a:solidFill>
            <a:schemeClr val="tx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22" name="Connector: Curved 21">
            <a:extLst>
              <a:ext uri="{FF2B5EF4-FFF2-40B4-BE49-F238E27FC236}">
                <a16:creationId xmlns:a16="http://schemas.microsoft.com/office/drawing/2014/main" id="{765D3827-ECE1-4B43-B871-9238691B1F41}"/>
              </a:ext>
            </a:extLst>
          </p:cNvPr>
          <p:cNvCxnSpPr>
            <a:stCxn id="7" idx="2"/>
            <a:endCxn id="8" idx="2"/>
          </p:cNvCxnSpPr>
          <p:nvPr/>
        </p:nvCxnSpPr>
        <p:spPr bwMode="auto">
          <a:xfrm rot="10800000" flipH="1" flipV="1">
            <a:off x="8191500" y="2590800"/>
            <a:ext cx="114300" cy="1290310"/>
          </a:xfrm>
          <a:prstGeom prst="curvedConnector3">
            <a:avLst>
              <a:gd name="adj1" fmla="val -200000"/>
            </a:avLst>
          </a:prstGeom>
          <a:noFill/>
          <a:ln w="25400" cap="flat" cmpd="sng" algn="ctr">
            <a:solidFill>
              <a:schemeClr val="tx1"/>
            </a:solidFill>
            <a:prstDash val="solid"/>
            <a:round/>
            <a:headEnd type="none" w="med" len="med"/>
            <a:tailEnd type="triangle"/>
          </a:ln>
          <a:effectLst/>
        </p:spPr>
      </p:cxnSp>
      <p:cxnSp>
        <p:nvCxnSpPr>
          <p:cNvPr id="24" name="Connector: Curved 23">
            <a:extLst>
              <a:ext uri="{FF2B5EF4-FFF2-40B4-BE49-F238E27FC236}">
                <a16:creationId xmlns:a16="http://schemas.microsoft.com/office/drawing/2014/main" id="{BAD30BE6-9A57-4660-B65D-A5A59DFA87FA}"/>
              </a:ext>
            </a:extLst>
          </p:cNvPr>
          <p:cNvCxnSpPr>
            <a:stCxn id="7" idx="6"/>
            <a:endCxn id="8" idx="6"/>
          </p:cNvCxnSpPr>
          <p:nvPr/>
        </p:nvCxnSpPr>
        <p:spPr bwMode="auto">
          <a:xfrm flipH="1">
            <a:off x="8458200" y="2590800"/>
            <a:ext cx="114300" cy="1290310"/>
          </a:xfrm>
          <a:prstGeom prst="curvedConnector3">
            <a:avLst>
              <a:gd name="adj1" fmla="val -200000"/>
            </a:avLst>
          </a:prstGeom>
          <a:noFill/>
          <a:ln w="25400" cap="flat" cmpd="sng" algn="ctr">
            <a:solidFill>
              <a:schemeClr val="tx1"/>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DE0F5AD1-554D-4826-8627-1624FE9EAC1D}"/>
                  </a:ext>
                </a:extLst>
              </p:cNvPr>
              <p:cNvSpPr/>
              <p:nvPr/>
            </p:nvSpPr>
            <p:spPr>
              <a:xfrm>
                <a:off x="8153732" y="2305375"/>
                <a:ext cx="45653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𝑠</m:t>
                      </m:r>
                    </m:oMath>
                  </m:oMathPara>
                </a14:m>
                <a:endParaRPr lang="en-SE" sz="2800" dirty="0"/>
              </a:p>
            </p:txBody>
          </p:sp>
        </mc:Choice>
        <mc:Fallback xmlns="">
          <p:sp>
            <p:nvSpPr>
              <p:cNvPr id="31" name="Rectangle 30">
                <a:extLst>
                  <a:ext uri="{FF2B5EF4-FFF2-40B4-BE49-F238E27FC236}">
                    <a16:creationId xmlns:a16="http://schemas.microsoft.com/office/drawing/2014/main" id="{DE0F5AD1-554D-4826-8627-1624FE9EAC1D}"/>
                  </a:ext>
                </a:extLst>
              </p:cNvPr>
              <p:cNvSpPr>
                <a:spLocks noRot="1" noChangeAspect="1" noMove="1" noResize="1" noEditPoints="1" noAdjustHandles="1" noChangeArrowheads="1" noChangeShapeType="1" noTextEdit="1"/>
              </p:cNvSpPr>
              <p:nvPr/>
            </p:nvSpPr>
            <p:spPr>
              <a:xfrm>
                <a:off x="8153732" y="2305375"/>
                <a:ext cx="456535" cy="523220"/>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D6B222F7-2A10-4773-906E-28E8D018E5C5}"/>
                  </a:ext>
                </a:extLst>
              </p:cNvPr>
              <p:cNvSpPr/>
              <p:nvPr/>
            </p:nvSpPr>
            <p:spPr>
              <a:xfrm>
                <a:off x="7833355" y="3810000"/>
                <a:ext cx="10972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800" i="1">
                              <a:latin typeface="Cambria Math" panose="02040503050406030204" pitchFamily="18" charset="0"/>
                            </a:rPr>
                          </m:ctrlPr>
                        </m:dPr>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m:oMathPara>
                </a14:m>
                <a:endParaRPr lang="en-SE" sz="2800" dirty="0"/>
              </a:p>
            </p:txBody>
          </p:sp>
        </mc:Choice>
        <mc:Fallback xmlns="">
          <p:sp>
            <p:nvSpPr>
              <p:cNvPr id="32" name="Rectangle 31">
                <a:extLst>
                  <a:ext uri="{FF2B5EF4-FFF2-40B4-BE49-F238E27FC236}">
                    <a16:creationId xmlns:a16="http://schemas.microsoft.com/office/drawing/2014/main" id="{D6B222F7-2A10-4773-906E-28E8D018E5C5}"/>
                  </a:ext>
                </a:extLst>
              </p:cNvPr>
              <p:cNvSpPr>
                <a:spLocks noRot="1" noChangeAspect="1" noMove="1" noResize="1" noEditPoints="1" noAdjustHandles="1" noChangeArrowheads="1" noChangeShapeType="1" noTextEdit="1"/>
              </p:cNvSpPr>
              <p:nvPr/>
            </p:nvSpPr>
            <p:spPr>
              <a:xfrm>
                <a:off x="7833355" y="3810000"/>
                <a:ext cx="1097288" cy="523220"/>
              </a:xfrm>
              <a:prstGeom prst="rect">
                <a:avLst/>
              </a:prstGeom>
              <a:blipFill>
                <a:blip r:embed="rId5"/>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002029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822B9-3AA7-4A0B-8BD5-3714DF1F4630}"/>
              </a:ext>
            </a:extLst>
          </p:cNvPr>
          <p:cNvSpPr>
            <a:spLocks noGrp="1"/>
          </p:cNvSpPr>
          <p:nvPr>
            <p:ph type="title"/>
          </p:nvPr>
        </p:nvSpPr>
        <p:spPr>
          <a:xfrm>
            <a:off x="457200" y="23019"/>
            <a:ext cx="8229600" cy="868362"/>
          </a:xfrm>
        </p:spPr>
        <p:txBody>
          <a:bodyPr/>
          <a:lstStyle/>
          <a:p>
            <a:r>
              <a:rPr lang="en-US" dirty="0"/>
              <a:t>Overview of RL Algorithms</a:t>
            </a:r>
            <a:endParaRPr lang="en-SE" dirty="0"/>
          </a:p>
        </p:txBody>
      </p:sp>
      <p:sp>
        <p:nvSpPr>
          <p:cNvPr id="3" name="Content Placeholder 2">
            <a:extLst>
              <a:ext uri="{FF2B5EF4-FFF2-40B4-BE49-F238E27FC236}">
                <a16:creationId xmlns:a16="http://schemas.microsoft.com/office/drawing/2014/main" id="{735FEDD3-5FB9-4CC7-992D-F9BE071E790B}"/>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89503507-72F0-4259-A0F7-D653C1FAB899}"/>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1026" name="Picture 2">
            <a:extLst>
              <a:ext uri="{FF2B5EF4-FFF2-40B4-BE49-F238E27FC236}">
                <a16:creationId xmlns:a16="http://schemas.microsoft.com/office/drawing/2014/main" id="{8E44673F-5C18-41D2-8B92-5009A88FF7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0358"/>
            <a:ext cx="9144000" cy="46656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4127346-F634-4E1B-BDB9-6351B1CB6C54}"/>
              </a:ext>
            </a:extLst>
          </p:cNvPr>
          <p:cNvPicPr>
            <a:picLocks noChangeAspect="1"/>
          </p:cNvPicPr>
          <p:nvPr/>
        </p:nvPicPr>
        <p:blipFill>
          <a:blip r:embed="rId3"/>
          <a:stretch>
            <a:fillRect/>
          </a:stretch>
        </p:blipFill>
        <p:spPr>
          <a:xfrm>
            <a:off x="0" y="1066801"/>
            <a:ext cx="2998297" cy="2819400"/>
          </a:xfrm>
          <a:prstGeom prst="rect">
            <a:avLst/>
          </a:prstGeom>
        </p:spPr>
      </p:pic>
    </p:spTree>
    <p:extLst>
      <p:ext uri="{BB962C8B-B14F-4D97-AF65-F5344CB8AC3E}">
        <p14:creationId xmlns:p14="http://schemas.microsoft.com/office/powerpoint/2010/main" val="120306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fontScale="92500"/>
          </a:bodyPr>
          <a:lstStyle/>
          <a:p>
            <a:r>
              <a:rPr lang="en-US" dirty="0">
                <a:solidFill>
                  <a:srgbClr val="C00000"/>
                </a:solidFill>
              </a:rPr>
              <a:t>Policy Iteration for Deterministic Environment</a:t>
            </a:r>
          </a:p>
          <a:p>
            <a:r>
              <a:rPr lang="en-US" dirty="0"/>
              <a:t>Policy Iteration for Stochastic Environment</a:t>
            </a:r>
          </a:p>
          <a:p>
            <a:pPr lvl="1"/>
            <a:r>
              <a:rPr lang="en-US" dirty="0"/>
              <a:t>Policy Evaluation with analytic solution, not IPE</a:t>
            </a:r>
            <a:endParaRPr lang="en-US" dirty="0">
              <a:solidFill>
                <a:srgbClr val="C00000"/>
              </a:solidFill>
            </a:endParaRPr>
          </a:p>
          <a:p>
            <a:r>
              <a:rPr lang="en-US" dirty="0"/>
              <a:t>Value Iteration for Deterministic Environment  </a:t>
            </a:r>
          </a:p>
          <a:p>
            <a:r>
              <a:rPr lang="en-US" dirty="0"/>
              <a:t>Value Iteration for Stochastic Environment</a:t>
            </a:r>
          </a:p>
          <a:p>
            <a:pPr lvl="1"/>
            <a:r>
              <a:rPr lang="en-US" dirty="0"/>
              <a:t>Bellman Opt. Equation solved iteratively w. in-place updates</a:t>
            </a:r>
          </a:p>
          <a:p>
            <a:r>
              <a:rPr lang="en-US" dirty="0"/>
              <a:t>Model-based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spTree>
    <p:extLst>
      <p:ext uri="{BB962C8B-B14F-4D97-AF65-F5344CB8AC3E}">
        <p14:creationId xmlns:p14="http://schemas.microsoft.com/office/powerpoint/2010/main" val="31623159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dirty="0" err="1"/>
              <a:t>MiniGW</a:t>
            </a:r>
            <a:r>
              <a:rPr lang="en-US" dirty="0"/>
              <a:t> Setup</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19100" y="2783338"/>
                <a:ext cx="8229600" cy="3998462"/>
              </a:xfrm>
            </p:spPr>
            <p:txBody>
              <a:bodyPr>
                <a:normAutofit fontScale="55000" lnSpcReduction="20000"/>
              </a:bodyPr>
              <a:lstStyle/>
              <a:p>
                <a:r>
                  <a:rPr lang="en-US" dirty="0">
                    <a:ea typeface="ＭＳ Ｐゴシック" pitchFamily="34" charset="-128"/>
                  </a:rPr>
                  <a:t>All transitions </a:t>
                </a:r>
                <a14:m>
                  <m:oMath xmlns:m="http://schemas.openxmlformats.org/officeDocument/2006/math">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for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r>
                      <a:rPr lang="en-US" b="0" i="1" smtClean="0">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=−1</m:t>
                    </m:r>
                  </m:oMath>
                </a14:m>
                <a:r>
                  <a:rPr lang="en-US" i="1" dirty="0">
                    <a:latin typeface="Cambria Math" panose="02040503050406030204" pitchFamily="18" charset="0"/>
                  </a:rPr>
                  <a:t>.</a:t>
                </a:r>
                <a:endParaRPr lang="en-US" dirty="0"/>
              </a:p>
              <a:p>
                <a14:m>
                  <m:oMath xmlns:m="http://schemas.openxmlformats.org/officeDocument/2006/math">
                    <m:r>
                      <a:rPr lang="en-US" i="1">
                        <a:latin typeface="Cambria Math" panose="02040503050406030204" pitchFamily="18" charset="0"/>
                      </a:rPr>
                      <m:t>𝐴</m:t>
                    </m:r>
                  </m:oMath>
                </a14:m>
                <a:r>
                  <a:rPr lang="en-US" dirty="0"/>
                  <a:t> and </a:t>
                </a:r>
                <a14:m>
                  <m:oMath xmlns:m="http://schemas.openxmlformats.org/officeDocument/2006/math">
                    <m:r>
                      <a:rPr lang="en-US" i="1">
                        <a:latin typeface="Cambria Math" panose="02040503050406030204" pitchFamily="18" charset="0"/>
                      </a:rPr>
                      <m:t>𝐷</m:t>
                    </m:r>
                  </m:oMath>
                </a14:m>
                <a:r>
                  <a:rPr lang="en-US" dirty="0"/>
                  <a:t> are terminal states with fixed value function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=−10,</m:t>
                    </m:r>
                  </m:oMath>
                </a14:m>
                <a:r>
                  <a:rPr lang="en-US" dirty="0"/>
                  <a:t>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oMath>
                </a14:m>
                <a:r>
                  <a:rPr lang="en-US" dirty="0"/>
                  <a:t> </a:t>
                </a:r>
              </a:p>
              <a:p>
                <a:pPr lvl="1"/>
                <a:r>
                  <a:rPr lang="en-US" dirty="0"/>
                  <a:t>Or equivalently, you can think of an extra terminal state </a:t>
                </a:r>
                <a14:m>
                  <m:oMath xmlns:m="http://schemas.openxmlformats.org/officeDocument/2006/math">
                    <m:r>
                      <a:rPr lang="en-US" i="1" dirty="0">
                        <a:latin typeface="Cambria Math" panose="02040503050406030204" pitchFamily="18" charset="0"/>
                      </a:rPr>
                      <m:t>𝑥</m:t>
                    </m:r>
                  </m:oMath>
                </a14:m>
                <a:r>
                  <a:rPr lang="en-US" dirty="0"/>
                  <a:t> with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b="0" i="1" smtClean="0">
                            <a:latin typeface="Cambria Math" panose="02040503050406030204" pitchFamily="18" charset="0"/>
                          </a:rPr>
                          <m:t>𝑥</m:t>
                        </m:r>
                      </m:e>
                    </m:d>
                    <m:r>
                      <a:rPr lang="en-US" i="1">
                        <a:latin typeface="Cambria Math" panose="02040503050406030204" pitchFamily="18" charset="0"/>
                      </a:rPr>
                      <m:t>=0</m:t>
                    </m:r>
                  </m:oMath>
                </a14:m>
                <a:r>
                  <a:rPr lang="en-US" dirty="0"/>
                  <a:t>, the only action in state </a:t>
                </a:r>
                <a14:m>
                  <m:oMath xmlns:m="http://schemas.openxmlformats.org/officeDocument/2006/math">
                    <m:r>
                      <a:rPr lang="en-US" i="1">
                        <a:latin typeface="Cambria Math" panose="02040503050406030204" pitchFamily="18" charset="0"/>
                      </a:rPr>
                      <m:t>𝐴</m:t>
                    </m:r>
                  </m:oMath>
                </a14:m>
                <a:r>
                  <a:rPr lang="en-US" dirty="0"/>
                  <a:t> or </a:t>
                </a:r>
                <a14:m>
                  <m:oMath xmlns:m="http://schemas.openxmlformats.org/officeDocument/2006/math">
                    <m:r>
                      <a:rPr lang="en-US" i="1">
                        <a:latin typeface="Cambria Math" panose="02040503050406030204" pitchFamily="18" charset="0"/>
                      </a:rPr>
                      <m:t>𝐷</m:t>
                    </m:r>
                  </m:oMath>
                </a14:m>
                <a:r>
                  <a:rPr lang="en-US" dirty="0"/>
                  <a:t> is </a:t>
                </a:r>
                <a14:m>
                  <m:oMath xmlns:m="http://schemas.openxmlformats.org/officeDocument/2006/math">
                    <m:r>
                      <a:rPr lang="en-US" i="1" dirty="0" smtClean="0">
                        <a:latin typeface="Cambria Math" panose="02040503050406030204" pitchFamily="18" charset="0"/>
                      </a:rPr>
                      <m:t>𝑒𝑥𝑖𝑡</m:t>
                    </m:r>
                  </m:oMath>
                </a14:m>
                <a:r>
                  <a:rPr lang="en-US" dirty="0"/>
                  <a:t> that leads to </a:t>
                </a:r>
                <a14:m>
                  <m:oMath xmlns:m="http://schemas.openxmlformats.org/officeDocument/2006/math">
                    <m:r>
                      <a:rPr lang="en-US" i="1">
                        <a:latin typeface="Cambria Math" panose="02040503050406030204" pitchFamily="18" charset="0"/>
                      </a:rPr>
                      <m:t>𝑥</m:t>
                    </m:r>
                  </m:oMath>
                </a14:m>
                <a:r>
                  <a:rPr lang="en-US" dirty="0"/>
                  <a:t> with </a:t>
                </a:r>
                <a14:m>
                  <m:oMath xmlns:m="http://schemas.openxmlformats.org/officeDocument/2006/math">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𝐴</m:t>
                        </m:r>
                      </m:sub>
                      <m:sup>
                        <m:r>
                          <a:rPr lang="en-US" i="1">
                            <a:latin typeface="Cambria Math" panose="02040503050406030204" pitchFamily="18" charset="0"/>
                            <a:ea typeface="ＭＳ Ｐゴシック" pitchFamily="34" charset="-128"/>
                          </a:rPr>
                          <m:t>𝑎</m:t>
                        </m:r>
                      </m:sup>
                    </m:sSubSup>
                    <m:r>
                      <a:rPr lang="en-US" i="1">
                        <a:latin typeface="Cambria Math" panose="02040503050406030204" pitchFamily="18" charset="0"/>
                        <a:ea typeface="ＭＳ Ｐゴシック" pitchFamily="34" charset="-128"/>
                      </a:rPr>
                      <m:t>=−10,</m:t>
                    </m:r>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𝐷</m:t>
                        </m:r>
                      </m:sub>
                      <m:sup>
                        <m:r>
                          <a:rPr lang="en-US" i="1">
                            <a:latin typeface="Cambria Math" panose="02040503050406030204" pitchFamily="18" charset="0"/>
                            <a:ea typeface="ＭＳ Ｐゴシック" pitchFamily="34" charset="-128"/>
                          </a:rPr>
                          <m:t>𝑎</m:t>
                        </m:r>
                      </m:sup>
                    </m:sSubSup>
                    <m:r>
                      <a:rPr lang="en-US" i="1">
                        <a:latin typeface="Cambria Math" panose="02040503050406030204" pitchFamily="18" charset="0"/>
                        <a:ea typeface="ＭＳ Ｐゴシック" pitchFamily="34" charset="-128"/>
                      </a:rPr>
                      <m:t>=10</m:t>
                    </m:r>
                  </m:oMath>
                </a14:m>
                <a:r>
                  <a:rPr lang="en-US" dirty="0"/>
                  <a:t>. </a:t>
                </a:r>
              </a:p>
              <a:p>
                <a:r>
                  <a:rPr lang="en-US" dirty="0"/>
                  <a:t>Dark squares denote obstacles which the agent cannot move into.</a:t>
                </a:r>
              </a:p>
              <a:p>
                <a:r>
                  <a:rPr lang="en-US" sz="3300" dirty="0">
                    <a:sym typeface="Symbol" pitchFamily="18" charset="2"/>
                  </a:rPr>
                  <a:t>Discount factor  </a:t>
                </a:r>
                <a:r>
                  <a:rPr lang="en-US" dirty="0">
                    <a:latin typeface="Palatino"/>
                    <a:cs typeface="Palatino"/>
                    <a:sym typeface="Symbol" pitchFamily="18" charset="2"/>
                  </a:rPr>
                  <a:t>= 1.</a:t>
                </a:r>
                <a:endParaRPr lang="en-US" dirty="0">
                  <a:latin typeface="Palatino"/>
                  <a:cs typeface="Palatino"/>
                </a:endParaRPr>
              </a:p>
              <a:p>
                <a:r>
                  <a:rPr lang="en-US" dirty="0">
                    <a:solidFill>
                      <a:srgbClr val="C00000"/>
                    </a:solidFill>
                  </a:rPr>
                  <a:t>Deterministic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m:t>
                        </m:r>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𝑑</m:t>
                        </m:r>
                      </m:e>
                    </m:d>
                  </m:oMath>
                </a14:m>
                <a:r>
                  <a:rPr lang="en-US" dirty="0"/>
                  <a:t> always moves to the next state in the movement direction, unless it is blocked by an obstacle. </a:t>
                </a:r>
              </a:p>
              <a:p>
                <a:r>
                  <a:rPr lang="en-US" dirty="0">
                    <a:solidFill>
                      <a:srgbClr val="C00000"/>
                    </a:solidFill>
                  </a:rPr>
                  <a:t>Stochastic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t> moves to the next state in the movement direction w. prob </a:t>
                </a:r>
                <a14:m>
                  <m:oMath xmlns:m="http://schemas.openxmlformats.org/officeDocument/2006/math">
                    <m:r>
                      <a:rPr lang="en-US" i="1" dirty="0" smtClean="0">
                        <a:latin typeface="Cambria Math" panose="02040503050406030204" pitchFamily="18" charset="0"/>
                      </a:rPr>
                      <m:t>0.8</m:t>
                    </m:r>
                  </m:oMath>
                </a14:m>
                <a:r>
                  <a:rPr lang="en-US" dirty="0"/>
                  <a:t>, or to the left or right side, each w. prob </a:t>
                </a:r>
                <a14:m>
                  <m:oMath xmlns:m="http://schemas.openxmlformats.org/officeDocument/2006/math">
                    <m:r>
                      <a:rPr lang="en-US" i="1" dirty="0" smtClean="0">
                        <a:latin typeface="Cambria Math" panose="02040503050406030204" pitchFamily="18" charset="0"/>
                      </a:rPr>
                      <m:t>0.1</m:t>
                    </m:r>
                  </m:oMath>
                </a14:m>
                <a:r>
                  <a:rPr lang="en-US" dirty="0"/>
                  <a:t>. If it is blocked by an obstacle in any direction, then it stays in the same state with prob of moving </a:t>
                </a:r>
                <a:r>
                  <a:rPr lang="en-US" dirty="0" err="1"/>
                  <a:t>i</a:t>
                </a:r>
                <a:r>
                  <a:rPr lang="en-US" dirty="0"/>
                  <a:t> the blocked direction.</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19100" y="2783338"/>
                <a:ext cx="8229600" cy="3998462"/>
              </a:xfrm>
              <a:blipFill>
                <a:blip r:embed="rId3"/>
                <a:stretch>
                  <a:fillRect l="-593" t="-2287" r="-1111"/>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7620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4851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8565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6915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6915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10792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1079232"/>
                <a:ext cx="685800" cy="307777"/>
              </a:xfrm>
              <a:prstGeom prst="rect">
                <a:avLst/>
              </a:prstGeom>
              <a:blipFill>
                <a:blip r:embed="rId5"/>
                <a:stretch>
                  <a:fillRect/>
                </a:stretch>
              </a:blipFill>
            </p:spPr>
            <p:txBody>
              <a:bodyPr/>
              <a:lstStyle/>
              <a:p>
                <a:r>
                  <a:rPr lang="en-SE">
                    <a:noFill/>
                  </a:rPr>
                  <a:t> </a:t>
                </a:r>
              </a:p>
            </p:txBody>
          </p:sp>
        </mc:Fallback>
      </mc:AlternateContent>
      <p:sp>
        <p:nvSpPr>
          <p:cNvPr id="9" name="Slide Number Placeholder 3">
            <a:extLst>
              <a:ext uri="{FF2B5EF4-FFF2-40B4-BE49-F238E27FC236}">
                <a16:creationId xmlns:a16="http://schemas.microsoft.com/office/drawing/2014/main" id="{FE147235-DD17-41D4-9725-8B5A20C0738D}"/>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41</a:t>
            </a:fld>
            <a:endParaRPr lang="en-US" altLang="zh-CN" dirty="0"/>
          </a:p>
        </p:txBody>
      </p:sp>
    </p:spTree>
    <p:extLst>
      <p:ext uri="{BB962C8B-B14F-4D97-AF65-F5344CB8AC3E}">
        <p14:creationId xmlns:p14="http://schemas.microsoft.com/office/powerpoint/2010/main" val="25778933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Iter1 Policy Evaluation of Random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227062"/>
              </a:xfrm>
            </p:spPr>
            <p:txBody>
              <a:bodyPr>
                <a:normAutofit fontScale="47500" lnSpcReduction="20000"/>
              </a:bodyPr>
              <a:lstStyle/>
              <a:p>
                <a:r>
                  <a:rPr lang="en-US" dirty="0"/>
                  <a:t>Random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𝑙</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𝑢</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𝑑</m:t>
                        </m:r>
                      </m:e>
                      <m:e>
                        <m:r>
                          <a:rPr lang="en-US" i="1">
                            <a:latin typeface="Cambria Math" panose="02040503050406030204" pitchFamily="18" charset="0"/>
                          </a:rPr>
                          <m:t>𝑠</m:t>
                        </m:r>
                      </m:e>
                    </m:d>
                    <m:r>
                      <a:rPr lang="en-US" i="1">
                        <a:latin typeface="Cambria Math" panose="02040503050406030204" pitchFamily="18" charset="0"/>
                      </a:rPr>
                      <m:t>=0.25</m:t>
                    </m:r>
                  </m:oMath>
                </a14:m>
                <a:endParaRPr lang="en-US" i="1" dirty="0">
                  <a:latin typeface="Cambria Math" panose="02040503050406030204" pitchFamily="18" charset="0"/>
                </a:endParaRPr>
              </a:p>
              <a:p>
                <a:r>
                  <a:rPr lang="en-US" dirty="0"/>
                  <a:t>Policy Evaluation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i="1">
                        <a:latin typeface="Cambria Math" panose="02040503050406030204" pitchFamily="18" charset="0"/>
                      </a:rPr>
                      <m:t> </m:t>
                    </m:r>
                  </m:oMath>
                </a14:m>
                <a:endParaRPr lang="en-US" dirty="0">
                  <a:solidFill>
                    <a:schemeClr val="tx1"/>
                  </a:solidFill>
                  <a:ea typeface="ＭＳ Ｐゴシック" pitchFamily="34" charset="-128"/>
                </a:endParaRPr>
              </a:p>
              <a:p>
                <a:r>
                  <a:rPr lang="en-US" dirty="0">
                    <a:solidFill>
                      <a:schemeClr val="tx1"/>
                    </a:solidFill>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0.25</m:t>
                    </m:r>
                    <m:r>
                      <a:rPr lang="en-US" b="0" i="1" smtClean="0">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=9</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=0.25(−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0.25(−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Solution: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−6,</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=−10</m:t>
                    </m:r>
                  </m:oMath>
                </a14:m>
                <a:endParaRPr lang="en-US" i="1" dirty="0">
                  <a:latin typeface="Cambria Math" panose="02040503050406030204" pitchFamily="18" charset="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227062"/>
              </a:xfrm>
              <a:blipFill>
                <a:blip r:embed="rId3"/>
                <a:stretch>
                  <a:fillRect l="-222" t="-4040"/>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3810000"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4492869"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4726699"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3571455"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4223637"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4492869"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3810000"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3571456"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3810001"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4218875"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4487154"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42</a:t>
            </a:fld>
            <a:endParaRPr lang="en-US" altLang="zh-CN" dirty="0"/>
          </a:p>
        </p:txBody>
      </p:sp>
    </p:spTree>
    <p:extLst>
      <p:ext uri="{BB962C8B-B14F-4D97-AF65-F5344CB8AC3E}">
        <p14:creationId xmlns:p14="http://schemas.microsoft.com/office/powerpoint/2010/main" val="22956636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Iter1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812147"/>
                <a:ext cx="8229600" cy="4227062"/>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=−10,</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=−10</m:t>
                    </m:r>
                  </m:oMath>
                </a14:m>
                <a:r>
                  <a:rPr lang="en-US" dirty="0">
                    <a:solidFill>
                      <a:schemeClr val="tx1"/>
                    </a:solidFill>
                    <a:ea typeface="ＭＳ Ｐゴシック" pitchFamily="34" charset="-128"/>
                  </a:rPr>
                  <a:t>, to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−1+1</m:t>
                    </m:r>
                    <m:r>
                      <a:rPr lang="en-US" b="0" i="1" smtClean="0">
                        <a:solidFill>
                          <a:srgbClr val="C00000"/>
                        </a:solidFill>
                        <a:latin typeface="Cambria Math" panose="02040503050406030204" pitchFamily="18" charset="0"/>
                        <a:ea typeface="ＭＳ Ｐゴシック" pitchFamily="34" charset="-128"/>
                      </a:rPr>
                      <m:t>0=9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=−1−6=−7</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−1−6=</m:t>
                    </m:r>
                    <m:r>
                      <a:rPr lang="en-US" b="0" i="1" smtClean="0">
                        <a:solidFill>
                          <a:srgbClr val="C00000"/>
                        </a:solidFill>
                        <a:latin typeface="Cambria Math" panose="02040503050406030204" pitchFamily="18" charset="0"/>
                        <a:ea typeface="ＭＳ Ｐゴシック" pitchFamily="34" charset="-128"/>
                      </a:rPr>
                      <m:t>−7</m:t>
                    </m:r>
                  </m:oMath>
                </a14:m>
                <a:endParaRPr lang="en-US" dirty="0">
                  <a:solidFill>
                    <a:srgbClr val="C00000"/>
                  </a:solidFill>
                  <a:latin typeface="Arial" panose="020B0604020202020204" pitchFamily="34" charset="0"/>
                  <a:cs typeface="Arial" panose="020B0604020202020204" pitchFamily="34"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812147"/>
                <a:ext cx="8229600" cy="4227062"/>
              </a:xfrm>
              <a:blipFill>
                <a:blip r:embed="rId3"/>
                <a:stretch>
                  <a:fillRect l="-222" t="-1297"/>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869462"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1552331"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1786161"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630917"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1283099"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1552331"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869462"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630918"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869463"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1278337"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1546616"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43</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Tree>
    <p:extLst>
      <p:ext uri="{BB962C8B-B14F-4D97-AF65-F5344CB8AC3E}">
        <p14:creationId xmlns:p14="http://schemas.microsoft.com/office/powerpoint/2010/main" val="11582310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600" dirty="0"/>
              <a:t>Iter2 Policy Evaluation of Det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227062"/>
              </a:xfrm>
            </p:spPr>
            <p:txBody>
              <a:bodyPr>
                <a:normAutofit fontScale="62500" lnSpcReduction="20000"/>
              </a:bodyPr>
              <a:lstStyle/>
              <a:p>
                <a:r>
                  <a:rPr lang="en-US" dirty="0"/>
                  <a:t>Det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𝐵</m:t>
                        </m:r>
                      </m:e>
                    </m:d>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𝐶</m:t>
                        </m:r>
                      </m:e>
                    </m:d>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𝑢</m:t>
                        </m:r>
                      </m:e>
                      <m:e>
                        <m:r>
                          <a:rPr lang="en-US" i="1">
                            <a:latin typeface="Cambria Math" panose="02040503050406030204" pitchFamily="18" charset="0"/>
                          </a:rPr>
                          <m:t>𝐶</m:t>
                        </m:r>
                      </m:e>
                    </m:d>
                    <m:r>
                      <a:rPr lang="en-US" i="1">
                        <a:latin typeface="Cambria Math" panose="02040503050406030204" pitchFamily="18" charset="0"/>
                      </a:rPr>
                      <m:t>=1</m:t>
                    </m:r>
                  </m:oMath>
                </a14:m>
                <a:endParaRPr lang="en-US" dirty="0"/>
              </a:p>
              <a:p>
                <a:r>
                  <a:rPr lang="en-US" dirty="0"/>
                  <a:t>Policy Evaluation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ea typeface="ＭＳ Ｐゴシック" pitchFamily="34" charset="-128"/>
                </a:endParaRPr>
              </a:p>
              <a:p>
                <a:r>
                  <a:rPr lang="en-US" dirty="0">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=9</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Solution:</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chemeClr val="tx1"/>
                        </a:solidFill>
                        <a:latin typeface="Cambria Math" panose="02040503050406030204" pitchFamily="18" charset="0"/>
                      </a:rPr>
                      <m:t>9;</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=8;</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=8</m:t>
                    </m:r>
                  </m:oMath>
                </a14:m>
                <a:endParaRPr lang="en-US"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227062"/>
              </a:xfrm>
              <a:blipFill>
                <a:blip r:embed="rId3"/>
                <a:stretch>
                  <a:fillRect l="-741" t="-5628"/>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81E19B15-D8BC-41E2-A0D1-4B763A1008A9}"/>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3" name="TextBox 2">
            <a:extLst>
              <a:ext uri="{FF2B5EF4-FFF2-40B4-BE49-F238E27FC236}">
                <a16:creationId xmlns:a16="http://schemas.microsoft.com/office/drawing/2014/main" id="{38DC8A65-AD3A-4354-91C5-1FB37F105FB7}"/>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0" name="TextBox 19">
            <a:extLst>
              <a:ext uri="{FF2B5EF4-FFF2-40B4-BE49-F238E27FC236}">
                <a16:creationId xmlns:a16="http://schemas.microsoft.com/office/drawing/2014/main" id="{70DD335A-E4D2-4A08-AEB3-DADD529444E7}"/>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sp>
        <p:nvSpPr>
          <p:cNvPr id="21" name="Slide Number Placeholder 3">
            <a:extLst>
              <a:ext uri="{FF2B5EF4-FFF2-40B4-BE49-F238E27FC236}">
                <a16:creationId xmlns:a16="http://schemas.microsoft.com/office/drawing/2014/main" id="{C9B7E01B-D964-43A5-8CE3-92AEDD5E17DE}"/>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44</a:t>
            </a:fld>
            <a:endParaRPr lang="en-US" altLang="zh-CN" dirty="0"/>
          </a:p>
        </p:txBody>
      </p:sp>
    </p:spTree>
    <p:extLst>
      <p:ext uri="{BB962C8B-B14F-4D97-AF65-F5344CB8AC3E}">
        <p14:creationId xmlns:p14="http://schemas.microsoft.com/office/powerpoint/2010/main" val="16834177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681916"/>
                <a:ext cx="8229600" cy="4357293"/>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8</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8</m:t>
                    </m:r>
                  </m:oMath>
                </a14:m>
                <a:r>
                  <a:rPr lang="en-US" dirty="0">
                    <a:ea typeface="ＭＳ Ｐゴシック" pitchFamily="34" charset="-128"/>
                  </a:rPr>
                  <a:t>, to get new policy </a:t>
                </a:r>
                <a14:m>
                  <m:oMath xmlns:m="http://schemas.openxmlformats.org/officeDocument/2006/math">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𝜋</m:t>
                        </m:r>
                      </m:e>
                      <m:sup>
                        <m:r>
                          <a:rPr lang="en-US" i="1">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−1+8=7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r>
                      <a:rPr lang="en-US" i="1">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=−1+10=9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=−1−10=−11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−1+8=7</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−1+9=8</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−1+9=8</m:t>
                    </m:r>
                  </m:oMath>
                </a14:m>
                <a:endParaRPr lang="en-US" dirty="0">
                  <a:solidFill>
                    <a:srgbClr val="C0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New policy is now stable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𝜋</m:t>
                        </m:r>
                      </m:e>
                      <m:sup>
                        <m:r>
                          <a:rPr lang="en-US" i="1">
                            <a:latin typeface="Cambria Math" panose="02040503050406030204" pitchFamily="18" charset="0"/>
                            <a:cs typeface="Arial" panose="020B0604020202020204" pitchFamily="34" charset="0"/>
                          </a:rPr>
                          <m:t>′</m:t>
                        </m:r>
                      </m:sup>
                    </m:sSup>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𝜋</m:t>
                    </m:r>
                  </m:oMath>
                </a14:m>
                <a:r>
                  <a:rPr lang="en-US" dirty="0">
                    <a:latin typeface="Arial" panose="020B0604020202020204" pitchFamily="34" charset="0"/>
                    <a:cs typeface="Arial" panose="020B0604020202020204" pitchFamily="34" charset="0"/>
                  </a:rPr>
                  <a:t>), so we have found the optimal policy.</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681916"/>
                <a:ext cx="8229600" cy="4357293"/>
              </a:xfrm>
              <a:blipFill>
                <a:blip r:embed="rId3"/>
                <a:stretch>
                  <a:fillRect l="-222" t="-1259"/>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45</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Tree>
    <p:extLst>
      <p:ext uri="{BB962C8B-B14F-4D97-AF65-F5344CB8AC3E}">
        <p14:creationId xmlns:p14="http://schemas.microsoft.com/office/powerpoint/2010/main" val="37205568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fontScale="92500"/>
          </a:bodyPr>
          <a:lstStyle/>
          <a:p>
            <a:r>
              <a:rPr lang="en-US" dirty="0"/>
              <a:t>Policy Iteration for Deterministic Environment</a:t>
            </a:r>
          </a:p>
          <a:p>
            <a:r>
              <a:rPr lang="en-US" dirty="0">
                <a:solidFill>
                  <a:srgbClr val="C00000"/>
                </a:solidFill>
              </a:rPr>
              <a:t>Policy Iteration for Stochastic Environment</a:t>
            </a:r>
          </a:p>
          <a:p>
            <a:pPr lvl="1"/>
            <a:r>
              <a:rPr lang="en-US" dirty="0"/>
              <a:t>Policy Evaluation with analytic solution, not IPE</a:t>
            </a:r>
            <a:endParaRPr lang="en-US" dirty="0">
              <a:solidFill>
                <a:srgbClr val="C00000"/>
              </a:solidFill>
            </a:endParaRPr>
          </a:p>
          <a:p>
            <a:r>
              <a:rPr lang="en-US" dirty="0"/>
              <a:t>Value Iteration for Deterministic Environment  </a:t>
            </a:r>
          </a:p>
          <a:p>
            <a:r>
              <a:rPr lang="en-US" dirty="0"/>
              <a:t>Value Iteration for Stochastic Environment</a:t>
            </a:r>
          </a:p>
          <a:p>
            <a:pPr lvl="1"/>
            <a:r>
              <a:rPr lang="en-US" dirty="0"/>
              <a:t>Bellman Opt. Equation solved iteratively w. in-place updates</a:t>
            </a:r>
          </a:p>
          <a:p>
            <a:r>
              <a:rPr lang="en-US" dirty="0"/>
              <a:t>Model-based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Tree>
    <p:extLst>
      <p:ext uri="{BB962C8B-B14F-4D97-AF65-F5344CB8AC3E}">
        <p14:creationId xmlns:p14="http://schemas.microsoft.com/office/powerpoint/2010/main" val="27601782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Iter1 Policy Evaluation of Random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300034"/>
              </a:xfrm>
            </p:spPr>
            <p:txBody>
              <a:bodyPr>
                <a:normAutofit fontScale="40000" lnSpcReduction="20000"/>
              </a:bodyPr>
              <a:lstStyle/>
              <a:p>
                <a:r>
                  <a:rPr lang="en-US" dirty="0"/>
                  <a:t>Random policy: </a:t>
                </a:r>
                <a14:m>
                  <m:oMath xmlns:m="http://schemas.openxmlformats.org/officeDocument/2006/math">
                    <m:r>
                      <a:rPr lang="en-US" b="0" i="1" smtClean="0">
                        <a:solidFill>
                          <a:schemeClr val="tx1"/>
                        </a:solidFill>
                        <a:latin typeface="Cambria Math" panose="02040503050406030204" pitchFamily="18" charset="0"/>
                      </a:rPr>
                      <m:t>𝜋</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𝑙</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𝑟</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𝑢</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𝑑</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=0.25</m:t>
                    </m:r>
                  </m:oMath>
                </a14:m>
                <a:endParaRPr lang="en-US" i="1" dirty="0">
                  <a:solidFill>
                    <a:schemeClr val="tx1"/>
                  </a:solidFill>
                  <a:latin typeface="Cambria Math" panose="02040503050406030204" pitchFamily="18" charset="0"/>
                </a:endParaRPr>
              </a:p>
              <a:p>
                <a:r>
                  <a:rPr lang="en-US" dirty="0"/>
                  <a:t>Policy Evaluation:</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dirty="0">
                  <a:solidFill>
                    <a:schemeClr val="tx1"/>
                  </a:solidFill>
                  <a:ea typeface="ＭＳ Ｐゴシック" pitchFamily="34" charset="-128"/>
                </a:endParaRPr>
              </a:p>
              <a:p>
                <a:r>
                  <a:rPr lang="en-US" dirty="0">
                    <a:solidFill>
                      <a:schemeClr val="tx1"/>
                    </a:solidFill>
                    <a:ea typeface="ＭＳ Ｐゴシック" pitchFamily="34" charset="-128"/>
                  </a:rPr>
                  <a:t>Set of equations:</a:t>
                </a:r>
              </a:p>
              <a:p>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b="0" i="1" smtClean="0">
                            <a:solidFill>
                              <a:schemeClr val="tx1"/>
                            </a:solidFill>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=0.25</m:t>
                    </m:r>
                    <m:r>
                      <a:rPr lang="en-US" b="0" i="1" smtClean="0">
                        <a:latin typeface="Cambria Math" panose="02040503050406030204" pitchFamily="18" charset="0"/>
                      </a:rPr>
                      <m:t>(</m:t>
                    </m:r>
                    <m:r>
                      <a:rPr lang="en-US" i="1">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b="0" i="1" dirty="0">
                  <a:solidFill>
                    <a:schemeClr val="tx1"/>
                  </a:solidFill>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0.25</m:t>
                    </m:r>
                    <m:r>
                      <a:rPr lang="en-US" b="0" i="1" smtClean="0">
                        <a:latin typeface="Cambria Math" panose="02040503050406030204" pitchFamily="18" charset="0"/>
                      </a:rPr>
                      <m:t>(−4+3.0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+1.0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dirty="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=0.25(</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)=0.25(−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3.0</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altLang="zh-CN" dirty="0">
                    <a:ea typeface="ＭＳ Ｐゴシック" pitchFamily="34" charset="-128"/>
                  </a:rPr>
                  <a:t>Solution:</a:t>
                </a:r>
              </a:p>
              <a:p>
                <a:pPr lvl="1"/>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𝑉</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𝐶</m:t>
                        </m:r>
                      </m:e>
                    </m:d>
                    <m:r>
                      <a:rPr lang="en-US" altLang="zh-CN" i="1">
                        <a:solidFill>
                          <a:schemeClr val="tx1"/>
                        </a:solidFill>
                        <a:latin typeface="Cambria Math" panose="02040503050406030204" pitchFamily="18" charset="0"/>
                      </a:rPr>
                      <m:t>=−6, </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𝑉</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𝐵</m:t>
                        </m:r>
                      </m:e>
                    </m:d>
                    <m:r>
                      <a:rPr lang="en-US" altLang="zh-CN" i="1">
                        <a:solidFill>
                          <a:schemeClr val="tx1"/>
                        </a:solidFill>
                        <a:latin typeface="Cambria Math" panose="02040503050406030204" pitchFamily="18" charset="0"/>
                      </a:rPr>
                      <m:t>=</m:t>
                    </m:r>
                    <m:r>
                      <m:rPr>
                        <m:nor/>
                      </m:rPr>
                      <a:rPr lang="en-US" altLang="zh-CN">
                        <a:solidFill>
                          <a:schemeClr val="tx1"/>
                        </a:solidFill>
                      </a:rPr>
                      <m:t>−10</m:t>
                    </m:r>
                    <m:r>
                      <a:rPr lang="en-US" altLang="zh-CN" i="1">
                        <a:solidFill>
                          <a:schemeClr val="tx1"/>
                        </a:solidFill>
                        <a:latin typeface="Cambria Math" panose="02040503050406030204" pitchFamily="18" charset="0"/>
                      </a:rPr>
                      <m:t>,</m:t>
                    </m:r>
                  </m:oMath>
                </a14:m>
                <a:r>
                  <a:rPr lang="en-US" altLang="zh-CN" dirty="0">
                    <a:solidFill>
                      <a:schemeClr val="tx1"/>
                    </a:solidFill>
                    <a:ea typeface="ＭＳ Ｐゴシック" pitchFamily="34" charset="-128"/>
                  </a:rPr>
                  <a:t>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𝑉</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𝐸</m:t>
                        </m:r>
                      </m:e>
                    </m:d>
                    <m:r>
                      <a:rPr lang="en-US" altLang="zh-CN" i="1">
                        <a:solidFill>
                          <a:schemeClr val="tx1"/>
                        </a:solidFill>
                        <a:latin typeface="Cambria Math" panose="02040503050406030204" pitchFamily="18" charset="0"/>
                      </a:rPr>
                      <m:t>=−10</m:t>
                    </m:r>
                  </m:oMath>
                </a14:m>
                <a:endParaRPr lang="en-US" i="1" dirty="0">
                  <a:solidFill>
                    <a:schemeClr val="tx1"/>
                  </a:solidFill>
                  <a:latin typeface="Cambria Math" panose="02040503050406030204" pitchFamily="18" charset="0"/>
                  <a:ea typeface="ＭＳ Ｐゴシック" pitchFamily="34" charset="-128"/>
                </a:endParaRPr>
              </a:p>
              <a:p>
                <a:pPr lvl="1"/>
                <a:endParaRPr lang="en-US" b="0" i="1" dirty="0">
                  <a:solidFill>
                    <a:schemeClr val="tx1"/>
                  </a:solidFill>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300034"/>
              </a:xfrm>
              <a:blipFill>
                <a:blip r:embed="rId3"/>
                <a:stretch>
                  <a:fillRect l="-74" t="-2979"/>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sp>
        <p:nvSpPr>
          <p:cNvPr id="12" name="Isosceles Triangle 11">
            <a:extLst>
              <a:ext uri="{FF2B5EF4-FFF2-40B4-BE49-F238E27FC236}">
                <a16:creationId xmlns:a16="http://schemas.microsoft.com/office/drawing/2014/main" id="{2515264D-9894-4F1E-86B8-DC49A16617D7}"/>
              </a:ext>
            </a:extLst>
          </p:cNvPr>
          <p:cNvSpPr/>
          <p:nvPr/>
        </p:nvSpPr>
        <p:spPr>
          <a:xfrm>
            <a:off x="3810000"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0" name="Isosceles Triangle 19">
            <a:extLst>
              <a:ext uri="{FF2B5EF4-FFF2-40B4-BE49-F238E27FC236}">
                <a16:creationId xmlns:a16="http://schemas.microsoft.com/office/drawing/2014/main" id="{E2DF7431-734B-40DC-9EBA-4EE3006D2C57}"/>
              </a:ext>
            </a:extLst>
          </p:cNvPr>
          <p:cNvSpPr/>
          <p:nvPr/>
        </p:nvSpPr>
        <p:spPr>
          <a:xfrm>
            <a:off x="4492869"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Isosceles Triangle 20">
            <a:extLst>
              <a:ext uri="{FF2B5EF4-FFF2-40B4-BE49-F238E27FC236}">
                <a16:creationId xmlns:a16="http://schemas.microsoft.com/office/drawing/2014/main" id="{B1D78803-6E7D-4052-80B7-1AAA6A7FA6F0}"/>
              </a:ext>
            </a:extLst>
          </p:cNvPr>
          <p:cNvSpPr/>
          <p:nvPr/>
        </p:nvSpPr>
        <p:spPr>
          <a:xfrm rot="5400000">
            <a:off x="4726699"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a:extLst>
              <a:ext uri="{FF2B5EF4-FFF2-40B4-BE49-F238E27FC236}">
                <a16:creationId xmlns:a16="http://schemas.microsoft.com/office/drawing/2014/main" id="{D08B3397-AF3A-49AE-9313-E0974CD1E015}"/>
              </a:ext>
            </a:extLst>
          </p:cNvPr>
          <p:cNvSpPr/>
          <p:nvPr/>
        </p:nvSpPr>
        <p:spPr>
          <a:xfrm rot="16200000">
            <a:off x="3571455"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Isosceles Triangle 23">
            <a:extLst>
              <a:ext uri="{FF2B5EF4-FFF2-40B4-BE49-F238E27FC236}">
                <a16:creationId xmlns:a16="http://schemas.microsoft.com/office/drawing/2014/main" id="{C5F554E3-4D3E-43D2-8197-59C1DEED7C2D}"/>
              </a:ext>
            </a:extLst>
          </p:cNvPr>
          <p:cNvSpPr/>
          <p:nvPr/>
        </p:nvSpPr>
        <p:spPr>
          <a:xfrm rot="16200000">
            <a:off x="4223637"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Isosceles Triangle 24">
            <a:extLst>
              <a:ext uri="{FF2B5EF4-FFF2-40B4-BE49-F238E27FC236}">
                <a16:creationId xmlns:a16="http://schemas.microsoft.com/office/drawing/2014/main" id="{CFF4269F-52FD-4C6E-9C2F-B5ED958DAB9F}"/>
              </a:ext>
            </a:extLst>
          </p:cNvPr>
          <p:cNvSpPr/>
          <p:nvPr/>
        </p:nvSpPr>
        <p:spPr>
          <a:xfrm rot="10800000">
            <a:off x="4492869"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8D8CC8AA-BDE5-468B-BB06-702CEC839F92}"/>
              </a:ext>
            </a:extLst>
          </p:cNvPr>
          <p:cNvSpPr/>
          <p:nvPr/>
        </p:nvSpPr>
        <p:spPr>
          <a:xfrm rot="10800000">
            <a:off x="3810000"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2A9E6095-89C0-4004-BD14-3E0B8B777F95}"/>
              </a:ext>
            </a:extLst>
          </p:cNvPr>
          <p:cNvSpPr/>
          <p:nvPr/>
        </p:nvSpPr>
        <p:spPr>
          <a:xfrm rot="16200000">
            <a:off x="3571456"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7A769A59-1783-4420-A76C-96D8E8D6CF9D}"/>
              </a:ext>
            </a:extLst>
          </p:cNvPr>
          <p:cNvSpPr/>
          <p:nvPr/>
        </p:nvSpPr>
        <p:spPr>
          <a:xfrm rot="10800000">
            <a:off x="3810001"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0" name="Isosceles Triangle 29">
            <a:extLst>
              <a:ext uri="{FF2B5EF4-FFF2-40B4-BE49-F238E27FC236}">
                <a16:creationId xmlns:a16="http://schemas.microsoft.com/office/drawing/2014/main" id="{86442616-B08D-4D48-B972-DEFB061A4E18}"/>
              </a:ext>
            </a:extLst>
          </p:cNvPr>
          <p:cNvSpPr/>
          <p:nvPr/>
        </p:nvSpPr>
        <p:spPr>
          <a:xfrm rot="16200000">
            <a:off x="4218875"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Isosceles Triangle 30">
            <a:extLst>
              <a:ext uri="{FF2B5EF4-FFF2-40B4-BE49-F238E27FC236}">
                <a16:creationId xmlns:a16="http://schemas.microsoft.com/office/drawing/2014/main" id="{15BB866B-5949-47AF-89AC-5201EDB5A261}"/>
              </a:ext>
            </a:extLst>
          </p:cNvPr>
          <p:cNvSpPr/>
          <p:nvPr/>
        </p:nvSpPr>
        <p:spPr>
          <a:xfrm rot="10800000">
            <a:off x="4487154"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pic>
        <p:nvPicPr>
          <p:cNvPr id="3" name="Picture 2">
            <a:extLst>
              <a:ext uri="{FF2B5EF4-FFF2-40B4-BE49-F238E27FC236}">
                <a16:creationId xmlns:a16="http://schemas.microsoft.com/office/drawing/2014/main" id="{280953FC-518D-483C-A513-B2858ED3EB2A}"/>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32" name="TextBox 31">
            <a:extLst>
              <a:ext uri="{FF2B5EF4-FFF2-40B4-BE49-F238E27FC236}">
                <a16:creationId xmlns:a16="http://schemas.microsoft.com/office/drawing/2014/main" id="{CD616381-A249-4E5F-AD4E-2C8E4CFE72B3}"/>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33" name="TextBox 32">
            <a:extLst>
              <a:ext uri="{FF2B5EF4-FFF2-40B4-BE49-F238E27FC236}">
                <a16:creationId xmlns:a16="http://schemas.microsoft.com/office/drawing/2014/main" id="{6A151F90-EFDF-46FB-AEC7-1D5AEF7EEF57}"/>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34" name="Slide Number Placeholder 3">
            <a:extLst>
              <a:ext uri="{FF2B5EF4-FFF2-40B4-BE49-F238E27FC236}">
                <a16:creationId xmlns:a16="http://schemas.microsoft.com/office/drawing/2014/main" id="{4C50DB24-C5D4-4056-B28A-C2BAB47EDA64}"/>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47</a:t>
            </a:fld>
            <a:endParaRPr lang="en-US" altLang="zh-CN" dirty="0"/>
          </a:p>
        </p:txBody>
      </p:sp>
    </p:spTree>
    <p:extLst>
      <p:ext uri="{BB962C8B-B14F-4D97-AF65-F5344CB8AC3E}">
        <p14:creationId xmlns:p14="http://schemas.microsoft.com/office/powerpoint/2010/main" val="576861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Iter1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812147"/>
                <a:ext cx="8229600" cy="4227062"/>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=−10,</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=−10</m:t>
                    </m:r>
                  </m:oMath>
                </a14:m>
                <a:r>
                  <a:rPr lang="en-US" dirty="0">
                    <a:solidFill>
                      <a:schemeClr val="tx1"/>
                    </a:solidFill>
                    <a:ea typeface="ＭＳ Ｐゴシック" pitchFamily="34" charset="-128"/>
                  </a:rPr>
                  <a:t>, to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−1+1</m:t>
                    </m:r>
                    <m:r>
                      <a:rPr lang="en-US" b="0" i="1" smtClean="0">
                        <a:solidFill>
                          <a:srgbClr val="C00000"/>
                        </a:solidFill>
                        <a:latin typeface="Cambria Math" panose="02040503050406030204" pitchFamily="18" charset="0"/>
                        <a:ea typeface="ＭＳ Ｐゴシック" pitchFamily="34" charset="-128"/>
                      </a:rPr>
                      <m:t>0=9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=−1−6=−7</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=−1−6=−7</m:t>
                    </m:r>
                  </m:oMath>
                </a14:m>
                <a:endParaRPr lang="en-US" dirty="0">
                  <a:latin typeface="Arial" panose="020B0604020202020204" pitchFamily="34" charset="0"/>
                  <a:cs typeface="Arial" panose="020B0604020202020204" pitchFamily="34"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812147"/>
                <a:ext cx="8229600" cy="4227062"/>
              </a:xfrm>
              <a:blipFill>
                <a:blip r:embed="rId3"/>
                <a:stretch>
                  <a:fillRect l="-222" t="-1297"/>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869462"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1552331"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1786161"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630917"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1283099"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1552331"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869462"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630918"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869463"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1278337"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1546616"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48</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Tree>
    <p:extLst>
      <p:ext uri="{BB962C8B-B14F-4D97-AF65-F5344CB8AC3E}">
        <p14:creationId xmlns:p14="http://schemas.microsoft.com/office/powerpoint/2010/main" val="17220341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Iter2 Policy Evaluation of Det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19100" y="2630938"/>
                <a:ext cx="8420100" cy="4150862"/>
              </a:xfrm>
            </p:spPr>
            <p:txBody>
              <a:bodyPr>
                <a:normAutofit fontScale="62500" lnSpcReduction="20000"/>
              </a:bodyPr>
              <a:lstStyle/>
              <a:p>
                <a:r>
                  <a:rPr lang="en-US" dirty="0"/>
                  <a:t>Det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b="0" i="1" smtClean="0">
                            <a:latin typeface="Cambria Math" panose="02040503050406030204" pitchFamily="18" charset="0"/>
                          </a:rPr>
                          <m:t>𝑟</m:t>
                        </m:r>
                      </m:e>
                      <m:e>
                        <m:r>
                          <a:rPr lang="en-US" b="0" i="1" smtClean="0">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b="0" i="1" smtClean="0">
                            <a:latin typeface="Cambria Math" panose="02040503050406030204" pitchFamily="18" charset="0"/>
                          </a:rPr>
                          <m:t>𝐶</m:t>
                        </m:r>
                      </m:e>
                    </m:d>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b="0" i="1" smtClean="0">
                            <a:latin typeface="Cambria Math" panose="02040503050406030204" pitchFamily="18" charset="0"/>
                          </a:rPr>
                          <m:t>𝑢</m:t>
                        </m:r>
                      </m:e>
                      <m:e>
                        <m:r>
                          <a:rPr lang="en-US" i="1">
                            <a:latin typeface="Cambria Math" panose="02040503050406030204" pitchFamily="18" charset="0"/>
                          </a:rPr>
                          <m:t>𝐶</m:t>
                        </m:r>
                      </m:e>
                    </m:d>
                    <m:r>
                      <a:rPr lang="en-US" i="1">
                        <a:latin typeface="Cambria Math" panose="02040503050406030204" pitchFamily="18" charset="0"/>
                      </a:rPr>
                      <m:t>=1</m:t>
                    </m:r>
                  </m:oMath>
                </a14:m>
                <a:endParaRPr lang="en-US" dirty="0"/>
              </a:p>
              <a:p>
                <a:r>
                  <a:rPr lang="en-US" dirty="0"/>
                  <a:t>Policy Evaluation:</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ea typeface="ＭＳ Ｐゴシック" pitchFamily="34" charset="-128"/>
                </a:endParaRPr>
              </a:p>
              <a:p>
                <a:r>
                  <a:rPr lang="en-US" dirty="0">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+0.1</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−10</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Solution:</a:t>
                </a:r>
              </a:p>
              <a:p>
                <a:pPr lvl="1"/>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r>
                      <a:rPr lang="en-US" i="1">
                        <a:latin typeface="Cambria Math" panose="02040503050406030204" pitchFamily="18" charset="0"/>
                      </a:rPr>
                      <m:t>6.5</m:t>
                    </m:r>
                    <m:r>
                      <a:rPr lang="en-US" b="0" i="1" smtClean="0">
                        <a:latin typeface="Cambria Math" panose="02040503050406030204" pitchFamily="18" charset="0"/>
                      </a:rPr>
                      <m:t>3, 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i="1">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altLang="zh-CN" i="1">
                        <a:latin typeface="Cambria Math" panose="02040503050406030204" pitchFamily="18" charset="0"/>
                      </a:rPr>
                      <m:t>5</m:t>
                    </m:r>
                    <m:r>
                      <a:rPr lang="en-US" altLang="zh-CN" b="0" i="1" smtClean="0">
                        <a:latin typeface="Cambria Math" panose="02040503050406030204" pitchFamily="18" charset="0"/>
                      </a:rPr>
                      <m:t>.3</m:t>
                    </m:r>
                    <m:r>
                      <a:rPr lang="en-US" b="0" i="1" smtClean="0">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rPr>
                      <m:t>5.3</m:t>
                    </m:r>
                  </m:oMath>
                </a14:m>
                <a:endParaRPr lang="en-US"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19100" y="2630938"/>
                <a:ext cx="8420100" cy="4150862"/>
              </a:xfrm>
              <a:blipFill>
                <a:blip r:embed="rId3"/>
                <a:stretch>
                  <a:fillRect l="-724" t="-5727" b="-1615"/>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0F7B86D8-0BDE-4A49-B2EE-1C390111D48A}"/>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70AC528-B2DB-4497-9C17-1710272DB05D}"/>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1" name="TextBox 20">
            <a:extLst>
              <a:ext uri="{FF2B5EF4-FFF2-40B4-BE49-F238E27FC236}">
                <a16:creationId xmlns:a16="http://schemas.microsoft.com/office/drawing/2014/main" id="{24072EF1-7F2E-4F36-BB33-805C9345C86A}"/>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23" name="Slide Number Placeholder 3">
            <a:extLst>
              <a:ext uri="{FF2B5EF4-FFF2-40B4-BE49-F238E27FC236}">
                <a16:creationId xmlns:a16="http://schemas.microsoft.com/office/drawing/2014/main" id="{CF59F2CD-53A5-443C-B07F-C0E819FFAD17}"/>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49</a:t>
            </a:fld>
            <a:endParaRPr lang="en-US" altLang="zh-CN" dirty="0"/>
          </a:p>
        </p:txBody>
      </p:sp>
    </p:spTree>
    <p:extLst>
      <p:ext uri="{BB962C8B-B14F-4D97-AF65-F5344CB8AC3E}">
        <p14:creationId xmlns:p14="http://schemas.microsoft.com/office/powerpoint/2010/main" val="784363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ea typeface="ＭＳ Ｐゴシック" pitchFamily="34" charset="-128"/>
              </a:rPr>
              <a:t>Markov Decision Process (MDP)</a:t>
            </a:r>
          </a:p>
        </p:txBody>
      </p:sp>
      <mc:AlternateContent xmlns:mc="http://schemas.openxmlformats.org/markup-compatibility/2006">
        <mc:Choice xmlns:a14="http://schemas.microsoft.com/office/drawing/2010/main" Requires="a14">
          <p:sp>
            <p:nvSpPr>
              <p:cNvPr id="41986" name="Rectangle 3"/>
              <p:cNvSpPr>
                <a:spLocks noGrp="1" noChangeArrowheads="1"/>
              </p:cNvSpPr>
              <p:nvPr>
                <p:ph idx="1"/>
              </p:nvPr>
            </p:nvSpPr>
            <p:spPr>
              <a:xfrm>
                <a:off x="304800" y="1066800"/>
                <a:ext cx="8534400" cy="5638801"/>
              </a:xfrm>
            </p:spPr>
            <p:txBody>
              <a:bodyPr>
                <a:normAutofit fontScale="70000" lnSpcReduction="20000"/>
              </a:bodyPr>
              <a:lstStyle/>
              <a:p>
                <a:pPr>
                  <a:lnSpc>
                    <a:spcPct val="80000"/>
                  </a:lnSpc>
                </a:pPr>
                <a:r>
                  <a:rPr lang="en-US" dirty="0">
                    <a:ea typeface="ＭＳ Ｐゴシック" pitchFamily="34" charset="-128"/>
                  </a:rPr>
                  <a:t>An MDP consists of:</a:t>
                </a:r>
              </a:p>
              <a:p>
                <a:pPr lvl="1">
                  <a:lnSpc>
                    <a:spcPct val="80000"/>
                  </a:lnSpc>
                </a:pPr>
                <a:r>
                  <a:rPr lang="en-US" dirty="0">
                    <a:ea typeface="ＭＳ Ｐゴシック" pitchFamily="34" charset="-128"/>
                  </a:rPr>
                  <a:t>Set of states </a:t>
                </a:r>
                <a14:m>
                  <m:oMath xmlns:m="http://schemas.openxmlformats.org/officeDocument/2006/math">
                    <m:r>
                      <a:rPr lang="en-US" i="1" dirty="0" smtClean="0">
                        <a:latin typeface="Cambria Math" panose="02040503050406030204" pitchFamily="18" charset="0"/>
                        <a:ea typeface="ＭＳ Ｐゴシック" pitchFamily="34" charset="-128"/>
                      </a:rPr>
                      <m:t>𝑆</m:t>
                    </m:r>
                  </m:oMath>
                </a14:m>
                <a:endParaRPr lang="en-US" dirty="0">
                  <a:ea typeface="ＭＳ Ｐゴシック" pitchFamily="34" charset="-128"/>
                </a:endParaRPr>
              </a:p>
              <a:p>
                <a:pPr lvl="1">
                  <a:lnSpc>
                    <a:spcPct val="80000"/>
                  </a:lnSpc>
                </a:pPr>
                <a:r>
                  <a:rPr lang="en-US" dirty="0">
                    <a:ea typeface="ＭＳ Ｐゴシック" pitchFamily="34" charset="-128"/>
                  </a:rPr>
                  <a:t>Start state </a:t>
                </a:r>
                <a14:m>
                  <m:oMath xmlns:m="http://schemas.openxmlformats.org/officeDocument/2006/math">
                    <m:sSub>
                      <m:sSubPr>
                        <m:ctrlPr>
                          <a:rPr lang="en-US" b="0" i="1" dirty="0" smtClean="0">
                            <a:latin typeface="Cambria Math" panose="02040503050406030204" pitchFamily="18" charset="0"/>
                            <a:ea typeface="ＭＳ Ｐゴシック" pitchFamily="34" charset="-128"/>
                          </a:rPr>
                        </m:ctrlPr>
                      </m:sSubPr>
                      <m:e>
                        <m:r>
                          <m:rPr>
                            <m:sty m:val="p"/>
                          </m:rPr>
                          <a:rPr lang="en-US" b="0" i="0" dirty="0" smtClean="0">
                            <a:latin typeface="Cambria Math" panose="02040503050406030204" pitchFamily="18" charset="0"/>
                            <a:ea typeface="ＭＳ Ｐゴシック" pitchFamily="34" charset="-128"/>
                          </a:rPr>
                          <m:t>s</m:t>
                        </m:r>
                      </m:e>
                      <m:sub>
                        <m:r>
                          <a:rPr lang="en-US" b="0" i="0" dirty="0" smtClean="0">
                            <a:latin typeface="Cambria Math" panose="02040503050406030204" pitchFamily="18" charset="0"/>
                            <a:ea typeface="ＭＳ Ｐゴシック" pitchFamily="34" charset="-128"/>
                          </a:rPr>
                          <m:t>0</m:t>
                        </m:r>
                      </m:sub>
                    </m:sSub>
                  </m:oMath>
                </a14:m>
                <a:endParaRPr lang="en-US" baseline="-25000" dirty="0">
                  <a:ea typeface="ＭＳ Ｐゴシック" pitchFamily="34" charset="-128"/>
                </a:endParaRPr>
              </a:p>
              <a:p>
                <a:pPr lvl="1">
                  <a:lnSpc>
                    <a:spcPct val="80000"/>
                  </a:lnSpc>
                </a:pPr>
                <a:r>
                  <a:rPr lang="en-US" dirty="0">
                    <a:ea typeface="ＭＳ Ｐゴシック" pitchFamily="34" charset="-128"/>
                  </a:rPr>
                  <a:t>Set of actions </a:t>
                </a:r>
                <a14:m>
                  <m:oMath xmlns:m="http://schemas.openxmlformats.org/officeDocument/2006/math">
                    <m:r>
                      <a:rPr lang="en-US" i="1" dirty="0" smtClean="0">
                        <a:latin typeface="Cambria Math" panose="02040503050406030204" pitchFamily="18" charset="0"/>
                        <a:ea typeface="ＭＳ Ｐゴシック" pitchFamily="34" charset="-128"/>
                      </a:rPr>
                      <m:t>𝐴</m:t>
                    </m:r>
                  </m:oMath>
                </a14:m>
                <a:endParaRPr lang="en-US" dirty="0">
                  <a:ea typeface="ＭＳ Ｐゴシック" pitchFamily="34" charset="-128"/>
                </a:endParaRPr>
              </a:p>
              <a:p>
                <a:pPr lvl="1">
                  <a:lnSpc>
                    <a:spcPct val="80000"/>
                  </a:lnSpc>
                </a:pPr>
                <a:r>
                  <a:rPr lang="en-US" dirty="0">
                    <a:ea typeface="ＭＳ Ｐゴシック" pitchFamily="34" charset="-128"/>
                  </a:rPr>
                  <a:t>Transitions and rewards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r>
                  <a:rPr lang="en-US" altLang="ja-JP" dirty="0">
                    <a:ea typeface="ＭＳ Ｐゴシック" pitchFamily="34" charset="-128"/>
                  </a:rPr>
                  <a:t>(w. discount </a:t>
                </a:r>
                <a14:m>
                  <m:oMath xmlns:m="http://schemas.openxmlformats.org/officeDocument/2006/math">
                    <m:r>
                      <a:rPr lang="en-US" altLang="ja-JP" i="1" dirty="0" smtClean="0">
                        <a:latin typeface="Cambria Math" panose="02040503050406030204" pitchFamily="18" charset="0"/>
                        <a:ea typeface="ＭＳ Ｐゴシック" pitchFamily="34" charset="-128"/>
                        <a:sym typeface="Symbol" pitchFamily="18" charset="2"/>
                      </a:rPr>
                      <m:t></m:t>
                    </m:r>
                  </m:oMath>
                </a14:m>
                <a:r>
                  <a:rPr lang="en-US" altLang="ja-JP" dirty="0">
                    <a:ea typeface="ＭＳ Ｐゴシック" pitchFamily="34" charset="-128"/>
                  </a:rPr>
                  <a:t>)</a:t>
                </a:r>
              </a:p>
              <a:p>
                <a:pPr>
                  <a:lnSpc>
                    <a:spcPct val="80000"/>
                  </a:lnSpc>
                </a:pPr>
                <a:r>
                  <a:rPr lang="en-US" dirty="0">
                    <a:ea typeface="ＭＳ Ｐゴシック" pitchFamily="34" charset="-128"/>
                  </a:rPr>
                  <a:t>Policy maps from states to actions:</a:t>
                </a:r>
              </a:p>
              <a:p>
                <a:pPr lvl="1">
                  <a:lnSpc>
                    <a:spcPct val="80000"/>
                  </a:lnSpc>
                </a:pPr>
                <a:r>
                  <a:rPr lang="en-US" dirty="0">
                    <a:ea typeface="ＭＳ Ｐゴシック" pitchFamily="34" charset="-128"/>
                  </a:rPr>
                  <a:t>Deterministic policy </a:t>
                </a:r>
                <a14:m>
                  <m:oMath xmlns:m="http://schemas.openxmlformats.org/officeDocument/2006/math">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𝜋</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defines a deterministic action </a:t>
                </a:r>
                <a14:m>
                  <m:oMath xmlns:m="http://schemas.openxmlformats.org/officeDocument/2006/math">
                    <m:r>
                      <a:rPr lang="en-US" i="1">
                        <a:latin typeface="Cambria Math" panose="02040503050406030204" pitchFamily="18" charset="0"/>
                        <a:ea typeface="ＭＳ Ｐゴシック" pitchFamily="34" charset="-128"/>
                      </a:rPr>
                      <m:t>𝑎</m:t>
                    </m:r>
                  </m:oMath>
                </a14:m>
                <a:r>
                  <a:rPr lang="en-US" dirty="0">
                    <a:ea typeface="ＭＳ Ｐゴシック" pitchFamily="34" charset="-128"/>
                  </a:rPr>
                  <a:t> for state </a:t>
                </a:r>
                <a14:m>
                  <m:oMath xmlns:m="http://schemas.openxmlformats.org/officeDocument/2006/math">
                    <m:r>
                      <a:rPr lang="en-US" i="1">
                        <a:latin typeface="Cambria Math" panose="02040503050406030204" pitchFamily="18" charset="0"/>
                        <a:ea typeface="ＭＳ Ｐゴシック" pitchFamily="34" charset="-128"/>
                      </a:rPr>
                      <m:t>𝑠</m:t>
                    </m:r>
                  </m:oMath>
                </a14:m>
                <a:r>
                  <a:rPr lang="en-US" dirty="0">
                    <a:ea typeface="ＭＳ Ｐゴシック" pitchFamily="34" charset="-128"/>
                  </a:rPr>
                  <a:t>.</a:t>
                </a:r>
              </a:p>
              <a:p>
                <a:pPr lvl="1">
                  <a:lnSpc>
                    <a:spcPct val="80000"/>
                  </a:lnSpc>
                </a:pPr>
                <a:r>
                  <a:rPr lang="en-US" dirty="0">
                    <a:ea typeface="ＭＳ Ｐゴシック" pitchFamily="34" charset="-128"/>
                  </a:rPr>
                  <a:t>Stochastic policy </a:t>
                </a:r>
                <a14:m>
                  <m:oMath xmlns:m="http://schemas.openxmlformats.org/officeDocument/2006/math">
                    <m:r>
                      <a:rPr lang="en-US" i="1">
                        <a:latin typeface="Cambria Math" panose="02040503050406030204" pitchFamily="18" charset="0"/>
                        <a:ea typeface="ＭＳ Ｐゴシック" pitchFamily="34" charset="-128"/>
                      </a:rPr>
                      <m:t>𝜋</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t> defines a probability distribution over possible actions </a:t>
                </a:r>
                <a14:m>
                  <m:oMath xmlns:m="http://schemas.openxmlformats.org/officeDocument/2006/math">
                    <m:r>
                      <a:rPr lang="en-US" i="1">
                        <a:latin typeface="Cambria Math" panose="02040503050406030204" pitchFamily="18" charset="0"/>
                      </a:rPr>
                      <m:t>𝑎</m:t>
                    </m:r>
                  </m:oMath>
                </a14:m>
                <a:r>
                  <a:rPr lang="en-US" dirty="0"/>
                  <a:t> for state </a:t>
                </a:r>
                <a14:m>
                  <m:oMath xmlns:m="http://schemas.openxmlformats.org/officeDocument/2006/math">
                    <m:r>
                      <a:rPr lang="en-US" i="1">
                        <a:latin typeface="Cambria Math" panose="02040503050406030204" pitchFamily="18" charset="0"/>
                      </a:rPr>
                      <m:t>𝑠</m:t>
                    </m:r>
                  </m:oMath>
                </a14:m>
                <a:r>
                  <a:rPr lang="en-US" dirty="0"/>
                  <a:t>.</a:t>
                </a:r>
                <a:endParaRPr lang="en-US" dirty="0">
                  <a:ea typeface="ＭＳ Ｐゴシック" pitchFamily="34" charset="-128"/>
                </a:endParaRPr>
              </a:p>
              <a:p>
                <a:pPr>
                  <a:lnSpc>
                    <a:spcPct val="80000"/>
                  </a:lnSpc>
                </a:pPr>
                <a:r>
                  <a:rPr lang="en-US" dirty="0">
                    <a:ea typeface="ＭＳ Ｐゴシック" pitchFamily="34" charset="-128"/>
                  </a:rPr>
                  <a:t>Markov means that next state only depends on current state</a:t>
                </a:r>
              </a:p>
              <a:p>
                <a:pPr lvl="1">
                  <a:lnSpc>
                    <a:spcPct val="80000"/>
                  </a:lnSpc>
                </a:pPr>
                <a14:m>
                  <m:oMath xmlns:m="http://schemas.openxmlformats.org/officeDocument/2006/math">
                    <m:r>
                      <a:rPr lang="en-US" i="1">
                        <a:latin typeface="Cambria Math" panose="02040503050406030204" pitchFamily="18" charset="0"/>
                        <a:ea typeface="ＭＳ Ｐゴシック" pitchFamily="34" charset="-128"/>
                      </a:rPr>
                      <m:t>𝑃</m:t>
                    </m:r>
                    <m:d>
                      <m:dPr>
                        <m:ctrlPr>
                          <a:rPr lang="en-US" i="1">
                            <a:latin typeface="Cambria Math" panose="02040503050406030204" pitchFamily="18" charset="0"/>
                            <a:ea typeface="ＭＳ Ｐゴシック" pitchFamily="34" charset="-128"/>
                          </a:rPr>
                        </m:ctrlPr>
                      </m:dPr>
                      <m:e>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i="1">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𝑠</m:t>
                            </m:r>
                          </m:e>
                          <m:sup>
                            <m:r>
                              <a:rPr lang="en-US" i="1">
                                <a:latin typeface="Cambria Math" panose="02040503050406030204" pitchFamily="18" charset="0"/>
                                <a:ea typeface="ＭＳ Ｐゴシック" pitchFamily="34" charset="-128"/>
                              </a:rPr>
                              <m:t>′</m:t>
                            </m:r>
                          </m:sup>
                        </m:sSup>
                      </m:e>
                      <m:e>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i="1">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b="0" i="1" smtClean="0">
                                <a:latin typeface="Cambria Math" panose="02040503050406030204" pitchFamily="18" charset="0"/>
                                <a:ea typeface="ＭＳ Ｐゴシック" pitchFamily="34" charset="-128"/>
                              </a:rPr>
                              <m:t>0</m:t>
                            </m:r>
                          </m:sub>
                        </m:sSub>
                      </m:e>
                    </m:d>
                  </m:oMath>
                </a14:m>
                <a:endParaRPr lang="en-US" i="1" dirty="0">
                  <a:latin typeface="Cambria Math" panose="02040503050406030204" pitchFamily="18" charset="0"/>
                  <a:ea typeface="ＭＳ Ｐゴシック" pitchFamily="34" charset="-128"/>
                </a:endParaRPr>
              </a:p>
              <a:p>
                <a:pPr lvl="1">
                  <a:lnSpc>
                    <a:spcPct val="80000"/>
                  </a:lnSpc>
                </a:pP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𝑃</m:t>
                    </m:r>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i="1">
                            <a:latin typeface="Cambria Math" panose="02040503050406030204" pitchFamily="18" charset="0"/>
                            <a:ea typeface="ＭＳ Ｐゴシック" pitchFamily="34" charset="-128"/>
                          </a:rPr>
                          <m:t>+1</m:t>
                        </m:r>
                      </m:sub>
                    </m:sSub>
                    <m:r>
                      <a:rPr lang="en-US" b="0" i="1" smtClean="0">
                        <a:latin typeface="Cambria Math" panose="02040503050406030204" pitchFamily="18" charset="0"/>
                        <a:ea typeface="ＭＳ Ｐゴシック" pitchFamily="34" charset="-128"/>
                      </a:rPr>
                      <m:t>=</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𝑠</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𝑆</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𝑠</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𝐴</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𝑎</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oMath>
                </a14:m>
                <a:endParaRPr lang="en-US" dirty="0">
                  <a:ea typeface="ＭＳ Ｐゴシック" pitchFamily="34" charset="-128"/>
                </a:endParaRPr>
              </a:p>
              <a:p>
                <a:pPr lvl="1">
                  <a:lnSpc>
                    <a:spcPct val="80000"/>
                  </a:lnSpc>
                </a:pPr>
                <a:r>
                  <a:rPr lang="en-US" altLang="ja-JP" dirty="0">
                    <a:ea typeface="ＭＳ Ｐゴシック" pitchFamily="34" charset="-128"/>
                  </a:rPr>
                  <a:t>Given the present state, the future and the past are independent</a:t>
                </a:r>
              </a:p>
              <a:p>
                <a:pPr lvl="1">
                  <a:lnSpc>
                    <a:spcPct val="80000"/>
                  </a:lnSpc>
                </a:pPr>
                <a:r>
                  <a:rPr lang="en-US" sz="2900" dirty="0"/>
                  <a:t>e.g., for driving task, current vehicle position </a:t>
                </a:r>
                <a14:m>
                  <m:oMath xmlns:m="http://schemas.openxmlformats.org/officeDocument/2006/math">
                    <m:r>
                      <a:rPr lang="en-US" sz="2900"/>
                      <m:t>𝒙</m:t>
                    </m:r>
                  </m:oMath>
                </a14:m>
                <a:r>
                  <a:rPr lang="en-US" sz="2900" dirty="0"/>
                  <a:t> as the state does not satisfy the Markov property, since the next state depends on not only </a:t>
                </a:r>
                <a14:m>
                  <m:oMath xmlns:m="http://schemas.openxmlformats.org/officeDocument/2006/math">
                    <m:r>
                      <a:rPr lang="en-US" sz="2900"/>
                      <m:t>𝒙</m:t>
                    </m:r>
                  </m:oMath>
                </a14:m>
                <a:r>
                  <a:rPr lang="en-US" sz="2900" dirty="0"/>
                  <a:t>, but also velocity </a:t>
                </a:r>
                <a14:m>
                  <m:oMath xmlns:m="http://schemas.openxmlformats.org/officeDocument/2006/math">
                    <m:acc>
                      <m:accPr>
                        <m:chr m:val="̇"/>
                        <m:ctrlPr>
                          <a:rPr lang="en-US" sz="2900"/>
                        </m:ctrlPr>
                      </m:accPr>
                      <m:e>
                        <m:r>
                          <a:rPr lang="en-US" sz="2900"/>
                          <m:t>𝒙</m:t>
                        </m:r>
                      </m:e>
                    </m:acc>
                  </m:oMath>
                </a14:m>
                <a:r>
                  <a:rPr lang="en-US" sz="2900" dirty="0"/>
                  <a:t>, acceleration </a:t>
                </a:r>
                <a14:m>
                  <m:oMath xmlns:m="http://schemas.openxmlformats.org/officeDocument/2006/math">
                    <m:acc>
                      <m:accPr>
                        <m:chr m:val="̈"/>
                        <m:ctrlPr>
                          <a:rPr lang="en-US" sz="2900"/>
                        </m:ctrlPr>
                      </m:accPr>
                      <m:e>
                        <m:r>
                          <a:rPr lang="en-US" sz="2900"/>
                          <m:t>𝒙</m:t>
                        </m:r>
                      </m:e>
                    </m:acc>
                  </m:oMath>
                </a14:m>
                <a:r>
                  <a:rPr lang="en-US" sz="2900" dirty="0"/>
                  <a:t>. (assuming acceleration </a:t>
                </a:r>
                <a14:m>
                  <m:oMath xmlns:m="http://schemas.openxmlformats.org/officeDocument/2006/math">
                    <m:acc>
                      <m:accPr>
                        <m:chr m:val="̈"/>
                        <m:ctrlPr>
                          <a:rPr lang="en-US" sz="2900"/>
                        </m:ctrlPr>
                      </m:accPr>
                      <m:e>
                        <m:r>
                          <a:rPr lang="en-US" sz="2900"/>
                          <m:t>𝒙</m:t>
                        </m:r>
                      </m:e>
                    </m:acc>
                  </m:oMath>
                </a14:m>
                <a:r>
                  <a:rPr lang="en-US" sz="2900" dirty="0"/>
                  <a:t> stays constant within each step) If we redefine the state as vector </a:t>
                </a:r>
                <a14:m>
                  <m:oMath xmlns:m="http://schemas.openxmlformats.org/officeDocument/2006/math">
                    <m:sSup>
                      <m:sSupPr>
                        <m:ctrlPr>
                          <a:rPr lang="en-US" sz="2900"/>
                        </m:ctrlPr>
                      </m:sSupPr>
                      <m:e>
                        <m:d>
                          <m:dPr>
                            <m:begChr m:val="["/>
                            <m:endChr m:val="]"/>
                            <m:ctrlPr>
                              <a:rPr lang="en-US" sz="2900"/>
                            </m:ctrlPr>
                          </m:dPr>
                          <m:e>
                            <m:r>
                              <a:rPr lang="en-US" sz="2900"/>
                              <m:t>𝒙</m:t>
                            </m:r>
                            <m:r>
                              <a:rPr lang="en-US" sz="2900"/>
                              <m:t>,</m:t>
                            </m:r>
                            <m:acc>
                              <m:accPr>
                                <m:chr m:val="̇"/>
                                <m:ctrlPr>
                                  <a:rPr lang="en-US" sz="2900"/>
                                </m:ctrlPr>
                              </m:accPr>
                              <m:e>
                                <m:r>
                                  <a:rPr lang="en-US" sz="2900"/>
                                  <m:t>𝒙</m:t>
                                </m:r>
                              </m:e>
                            </m:acc>
                            <m:r>
                              <a:rPr lang="en-US" sz="2900"/>
                              <m:t>, </m:t>
                            </m:r>
                            <m:acc>
                              <m:accPr>
                                <m:chr m:val="̈"/>
                                <m:ctrlPr>
                                  <a:rPr lang="en-US" sz="2900"/>
                                </m:ctrlPr>
                              </m:accPr>
                              <m:e>
                                <m:r>
                                  <a:rPr lang="en-US" sz="2900"/>
                                  <m:t>𝒙</m:t>
                                </m:r>
                              </m:e>
                            </m:acc>
                          </m:e>
                        </m:d>
                      </m:e>
                      <m:sup>
                        <m:r>
                          <a:rPr lang="en-US" sz="2900"/>
                          <m:t>𝑇</m:t>
                        </m:r>
                      </m:sup>
                    </m:sSup>
                  </m:oMath>
                </a14:m>
                <a:r>
                  <a:rPr lang="en-US" sz="2900" dirty="0"/>
                  <a:t>, then it satisfies the Markov property.</a:t>
                </a:r>
              </a:p>
              <a:p>
                <a:pPr lvl="1"/>
                <a:r>
                  <a:rPr lang="en-US" dirty="0"/>
                  <a:t>Or, current snapshot of front camera view can be used as the state (e.g., NVIDIA’s </a:t>
                </a:r>
                <a:r>
                  <a:rPr lang="en-US" dirty="0" err="1"/>
                  <a:t>PilotNet</a:t>
                </a:r>
                <a:r>
                  <a:rPr lang="en-US" dirty="0"/>
                  <a:t>), but some works use past </a:t>
                </a:r>
                <a14:m>
                  <m:oMath xmlns:m="http://schemas.openxmlformats.org/officeDocument/2006/math">
                    <m:r>
                      <a:rPr lang="en-US" i="1" dirty="0" smtClean="0">
                        <a:latin typeface="Cambria Math" panose="02040503050406030204" pitchFamily="18" charset="0"/>
                      </a:rPr>
                      <m:t>𝑁</m:t>
                    </m:r>
                  </m:oMath>
                </a14:m>
                <a:r>
                  <a:rPr lang="en-US" dirty="0"/>
                  <a:t> video frames as the state to capture more dynamics (e.g., Waymo’s </a:t>
                </a:r>
                <a:r>
                  <a:rPr lang="en-US" dirty="0" err="1"/>
                  <a:t>ChauffeurNet</a:t>
                </a:r>
                <a:r>
                  <a:rPr lang="en-US" dirty="0"/>
                  <a:t>).</a:t>
                </a:r>
                <a:endParaRPr lang="en-SE" dirty="0"/>
              </a:p>
            </p:txBody>
          </p:sp>
        </mc:Choice>
        <mc:Fallback>
          <p:sp>
            <p:nvSpPr>
              <p:cNvPr id="41986" name="Rectangle 3"/>
              <p:cNvSpPr>
                <a:spLocks noGrp="1" noRot="1" noChangeAspect="1" noMove="1" noResize="1" noEditPoints="1" noAdjustHandles="1" noChangeArrowheads="1" noChangeShapeType="1" noTextEdit="1"/>
              </p:cNvSpPr>
              <p:nvPr>
                <p:ph idx="1"/>
              </p:nvPr>
            </p:nvSpPr>
            <p:spPr>
              <a:xfrm>
                <a:off x="304800" y="1066800"/>
                <a:ext cx="8534400" cy="5638801"/>
              </a:xfrm>
              <a:blipFill>
                <a:blip r:embed="rId3"/>
                <a:stretch>
                  <a:fillRect l="-786" t="-2811" r="-2429" b="-649"/>
                </a:stretch>
              </a:blipFill>
            </p:spPr>
            <p:txBody>
              <a:bodyPr/>
              <a:lstStyle/>
              <a:p>
                <a:r>
                  <a:rPr lang="en-SE">
                    <a:noFill/>
                  </a:rPr>
                  <a:t> </a:t>
                </a:r>
              </a:p>
            </p:txBody>
          </p:sp>
        </mc:Fallback>
      </mc:AlternateContent>
    </p:spTree>
    <p:extLst>
      <p:ext uri="{BB962C8B-B14F-4D97-AF65-F5344CB8AC3E}">
        <p14:creationId xmlns:p14="http://schemas.microsoft.com/office/powerpoint/2010/main" val="979077794"/>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649507"/>
                <a:ext cx="8229600" cy="4208493"/>
              </a:xfrm>
            </p:spPr>
            <p:txBody>
              <a:bodyPr>
                <a:normAutofit fontScale="47500" lnSpcReduction="20000"/>
              </a:bodyPr>
              <a:lstStyle/>
              <a:p>
                <a:r>
                  <a:rPr lang="en-US" dirty="0">
                    <a:ea typeface="ＭＳ Ｐゴシック" pitchFamily="34" charset="-128"/>
                  </a:rPr>
                  <a:t>Plugging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=6.53, </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5.</m:t>
                    </m:r>
                    <m:r>
                      <a:rPr lang="en-US" altLang="zh-CN" b="0" i="1" smtClean="0">
                        <a:solidFill>
                          <a:srgbClr val="C00000"/>
                        </a:solidFill>
                        <a:latin typeface="Cambria Math" panose="02040503050406030204" pitchFamily="18" charset="0"/>
                      </a:rPr>
                      <m:t>3</m:t>
                    </m:r>
                    <m:r>
                      <a:rPr lang="en-US" i="1">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=5.</m:t>
                    </m:r>
                    <m:r>
                      <a:rPr lang="en-US" b="0" i="1" smtClean="0">
                        <a:solidFill>
                          <a:srgbClr val="C00000"/>
                        </a:solidFill>
                        <a:latin typeface="Cambria Math" panose="02040503050406030204" pitchFamily="18" charset="0"/>
                      </a:rPr>
                      <m:t>3</m:t>
                    </m:r>
                  </m:oMath>
                </a14:m>
                <a:r>
                  <a:rPr lang="en-US" dirty="0">
                    <a:solidFill>
                      <a:schemeClr val="tx1"/>
                    </a:solidFill>
                    <a:ea typeface="ＭＳ Ｐゴシック" pitchFamily="34" charset="-128"/>
                  </a:rPr>
                  <a:t>, we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=−1+5.3=4.3</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−1+10</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−1+5.3=</m:t>
                    </m:r>
                    <m:r>
                      <a:rPr lang="en-US" b="0" i="1" smtClean="0">
                        <a:latin typeface="Cambria Math" panose="02040503050406030204" pitchFamily="18" charset="0"/>
                        <a:ea typeface="ＭＳ Ｐゴシック" pitchFamily="34" charset="-128"/>
                      </a:rPr>
                      <m:t>4.3</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−1+5.3=</m:t>
                    </m:r>
                    <m:r>
                      <a:rPr lang="en-US" b="0" i="1" smtClean="0">
                        <a:latin typeface="Cambria Math" panose="02040503050406030204" pitchFamily="18" charset="0"/>
                        <a:ea typeface="ＭＳ Ｐゴシック" pitchFamily="34" charset="-128"/>
                      </a:rPr>
                      <m:t>4.3</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53=</m:t>
                    </m:r>
                    <m:r>
                      <a:rPr lang="en-US" b="0" i="1" smtClean="0">
                        <a:solidFill>
                          <a:srgbClr val="C00000"/>
                        </a:solidFill>
                        <a:latin typeface="Cambria Math" panose="02040503050406030204" pitchFamily="18" charset="0"/>
                        <a:ea typeface="ＭＳ Ｐゴシック" pitchFamily="34" charset="-128"/>
                      </a:rPr>
                      <m:t>5.53</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=4.3</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−1+6.53=</m:t>
                    </m:r>
                    <m:r>
                      <a:rPr lang="en-US" b="0" i="1" smtClean="0">
                        <a:solidFill>
                          <a:srgbClr val="C00000"/>
                        </a:solidFill>
                        <a:latin typeface="Cambria Math" panose="02040503050406030204" pitchFamily="18" charset="0"/>
                        <a:ea typeface="ＭＳ Ｐゴシック" pitchFamily="34" charset="-128"/>
                      </a:rPr>
                      <m:t>5.53</m:t>
                    </m:r>
                  </m:oMath>
                </a14:m>
                <a:endParaRPr lang="en-US" dirty="0">
                  <a:solidFill>
                    <a:srgbClr val="C0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New policy is now stable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𝜋</m:t>
                        </m:r>
                      </m:e>
                      <m:sup>
                        <m:r>
                          <a:rPr lang="en-US" i="1">
                            <a:latin typeface="Cambria Math" panose="02040503050406030204" pitchFamily="18" charset="0"/>
                            <a:cs typeface="Arial" panose="020B0604020202020204" pitchFamily="34" charset="0"/>
                          </a:rPr>
                          <m:t>′</m:t>
                        </m:r>
                      </m:sup>
                    </m:sSup>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𝜋</m:t>
                    </m:r>
                  </m:oMath>
                </a14:m>
                <a:r>
                  <a:rPr lang="en-US" dirty="0">
                    <a:latin typeface="Arial" panose="020B0604020202020204" pitchFamily="34" charset="0"/>
                    <a:cs typeface="Arial" panose="020B0604020202020204" pitchFamily="34" charset="0"/>
                  </a:rPr>
                  <a:t>), so we have found the optimal policy.</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649507"/>
                <a:ext cx="8229600" cy="4208493"/>
              </a:xfrm>
              <a:blipFill>
                <a:blip r:embed="rId3"/>
                <a:stretch>
                  <a:fillRect l="-222" t="-1449"/>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50</a:t>
            </a:fld>
            <a:endParaRPr lang="en-US" altLang="zh-CN" dirty="0"/>
          </a:p>
        </p:txBody>
      </p:sp>
      <p:graphicFrame>
        <p:nvGraphicFramePr>
          <p:cNvPr id="52" name="Table 51">
            <a:extLst>
              <a:ext uri="{FF2B5EF4-FFF2-40B4-BE49-F238E27FC236}">
                <a16:creationId xmlns:a16="http://schemas.microsoft.com/office/drawing/2014/main" id="{C7233EBF-DB7C-4239-870C-3B24B298100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3" name="Rectangle 52">
            <a:extLst>
              <a:ext uri="{FF2B5EF4-FFF2-40B4-BE49-F238E27FC236}">
                <a16:creationId xmlns:a16="http://schemas.microsoft.com/office/drawing/2014/main" id="{7817A2BB-00AD-4DA4-B4B1-932686992270}"/>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4" name="Rectangle 53">
            <a:extLst>
              <a:ext uri="{FF2B5EF4-FFF2-40B4-BE49-F238E27FC236}">
                <a16:creationId xmlns:a16="http://schemas.microsoft.com/office/drawing/2014/main" id="{15A9331A-E1FE-43D2-B0E8-62E0F184E13A}"/>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5" name="Isosceles Triangle 54">
            <a:extLst>
              <a:ext uri="{FF2B5EF4-FFF2-40B4-BE49-F238E27FC236}">
                <a16:creationId xmlns:a16="http://schemas.microsoft.com/office/drawing/2014/main" id="{2988CBF3-CD1D-447E-8E71-5DF49AF951BA}"/>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6" name="Isosceles Triangle 55">
            <a:extLst>
              <a:ext uri="{FF2B5EF4-FFF2-40B4-BE49-F238E27FC236}">
                <a16:creationId xmlns:a16="http://schemas.microsoft.com/office/drawing/2014/main" id="{3E998837-135D-4C54-9918-3BF2D66CB99C}"/>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7" name="Isosceles Triangle 56">
            <a:extLst>
              <a:ext uri="{FF2B5EF4-FFF2-40B4-BE49-F238E27FC236}">
                <a16:creationId xmlns:a16="http://schemas.microsoft.com/office/drawing/2014/main" id="{91B9C62E-836E-400E-98F9-D778D44977D7}"/>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843E403-D6E1-4E39-AF5F-355AC711490D}"/>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8" name="TextBox 57">
                <a:extLst>
                  <a:ext uri="{FF2B5EF4-FFF2-40B4-BE49-F238E27FC236}">
                    <a16:creationId xmlns:a16="http://schemas.microsoft.com/office/drawing/2014/main" id="{9843E403-D6E1-4E39-AF5F-355AC711490D}"/>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19885D73-B512-4336-B799-DB3D5BE1E362}"/>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9" name="TextBox 58">
                <a:extLst>
                  <a:ext uri="{FF2B5EF4-FFF2-40B4-BE49-F238E27FC236}">
                    <a16:creationId xmlns:a16="http://schemas.microsoft.com/office/drawing/2014/main" id="{19885D73-B512-4336-B799-DB3D5BE1E362}"/>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graphicFrame>
        <p:nvGraphicFramePr>
          <p:cNvPr id="60" name="Table 59">
            <a:extLst>
              <a:ext uri="{FF2B5EF4-FFF2-40B4-BE49-F238E27FC236}">
                <a16:creationId xmlns:a16="http://schemas.microsoft.com/office/drawing/2014/main" id="{FABC6220-10C0-4D51-986F-E852D5068300}"/>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1" name="Rectangle 60">
            <a:extLst>
              <a:ext uri="{FF2B5EF4-FFF2-40B4-BE49-F238E27FC236}">
                <a16:creationId xmlns:a16="http://schemas.microsoft.com/office/drawing/2014/main" id="{BEC859A3-F4E7-44D9-A3CF-B5D8FDF21458}"/>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2" name="Rectangle 61">
            <a:extLst>
              <a:ext uri="{FF2B5EF4-FFF2-40B4-BE49-F238E27FC236}">
                <a16:creationId xmlns:a16="http://schemas.microsoft.com/office/drawing/2014/main" id="{136301A8-E0D0-45AA-8892-BA6CF857D7BF}"/>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Isosceles Triangle 62">
            <a:extLst>
              <a:ext uri="{FF2B5EF4-FFF2-40B4-BE49-F238E27FC236}">
                <a16:creationId xmlns:a16="http://schemas.microsoft.com/office/drawing/2014/main" id="{EFAF29CD-FAC5-4E57-8E23-8D64EE259F8B}"/>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6FA210D9-CD8F-463E-A378-158D94F61CB8}"/>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53E4A00B-DEF4-4626-AD55-4AEF5CF5098E}"/>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9A19591-4D63-4B23-A94B-5D073A286110}"/>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6" name="TextBox 65">
                <a:extLst>
                  <a:ext uri="{FF2B5EF4-FFF2-40B4-BE49-F238E27FC236}">
                    <a16:creationId xmlns:a16="http://schemas.microsoft.com/office/drawing/2014/main" id="{39A19591-4D63-4B23-A94B-5D073A286110}"/>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3C054DD-A44C-44A4-A23B-3F744017A4C9}"/>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93C054DD-A44C-44A4-A23B-3F744017A4C9}"/>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68" name="Arrow: Right 67">
            <a:extLst>
              <a:ext uri="{FF2B5EF4-FFF2-40B4-BE49-F238E27FC236}">
                <a16:creationId xmlns:a16="http://schemas.microsoft.com/office/drawing/2014/main" id="{B934717F-7C79-476E-B4D1-0D5AB32AF3DF}"/>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9" name="Rectangle 68">
            <a:extLst>
              <a:ext uri="{FF2B5EF4-FFF2-40B4-BE49-F238E27FC236}">
                <a16:creationId xmlns:a16="http://schemas.microsoft.com/office/drawing/2014/main" id="{BB60F8EC-E425-422F-BF87-CE4BC4BC4725}"/>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Tree>
    <p:extLst>
      <p:ext uri="{BB962C8B-B14F-4D97-AF65-F5344CB8AC3E}">
        <p14:creationId xmlns:p14="http://schemas.microsoft.com/office/powerpoint/2010/main" val="16179729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fontScale="92500"/>
          </a:bodyPr>
          <a:lstStyle/>
          <a:p>
            <a:r>
              <a:rPr lang="en-US" dirty="0"/>
              <a:t>Policy Iteration for Deterministic Environment</a:t>
            </a:r>
          </a:p>
          <a:p>
            <a:r>
              <a:rPr lang="en-US" dirty="0"/>
              <a:t>Policy Iteration for Stochastic Environment</a:t>
            </a:r>
          </a:p>
          <a:p>
            <a:pPr lvl="1"/>
            <a:r>
              <a:rPr lang="en-US" dirty="0"/>
              <a:t>Policy Evaluation with analytic solution, not IPE</a:t>
            </a:r>
            <a:endParaRPr lang="en-US" dirty="0">
              <a:solidFill>
                <a:srgbClr val="C00000"/>
              </a:solidFill>
            </a:endParaRPr>
          </a:p>
          <a:p>
            <a:r>
              <a:rPr lang="en-US" dirty="0">
                <a:solidFill>
                  <a:srgbClr val="C00000"/>
                </a:solidFill>
              </a:rPr>
              <a:t>Value Iteration for Deterministic Environment  </a:t>
            </a:r>
          </a:p>
          <a:p>
            <a:r>
              <a:rPr lang="en-US" dirty="0"/>
              <a:t>Value Iteration for Stochastic Environment</a:t>
            </a:r>
          </a:p>
          <a:p>
            <a:pPr lvl="1"/>
            <a:r>
              <a:rPr lang="en-US" dirty="0"/>
              <a:t>Bellman Opt. Equation solved iteratively w. in-place updates</a:t>
            </a:r>
          </a:p>
          <a:p>
            <a:r>
              <a:rPr lang="en-US" dirty="0"/>
              <a:t>Model-based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spTree>
    <p:extLst>
      <p:ext uri="{BB962C8B-B14F-4D97-AF65-F5344CB8AC3E}">
        <p14:creationId xmlns:p14="http://schemas.microsoft.com/office/powerpoint/2010/main" val="40513222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Det Env: 1</a:t>
            </a:r>
            <a:r>
              <a:rPr lang="en-US" sz="3200" baseline="30000" dirty="0"/>
              <a:t>st</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189610"/>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Initialize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−1</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(−10) =−</m:t>
                    </m:r>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 8,−1,−1</m:t>
                        </m:r>
                      </m:e>
                    </m:func>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=−1+1.0⋅0=−1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smtClean="0">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=−1+1.0⋅</m:t>
                    </m:r>
                    <m:r>
                      <a:rPr lang="en-US" b="0" i="1" smtClean="0">
                        <a:solidFill>
                          <a:srgbClr val="C00000"/>
                        </a:solidFill>
                        <a:latin typeface="Cambria Math" panose="02040503050406030204" pitchFamily="18" charset="0"/>
                        <a:ea typeface="ＭＳ Ｐゴシック" pitchFamily="34" charset="-128"/>
                      </a:rPr>
                      <m:t>9</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oMath>
                </a14:m>
                <a:r>
                  <a:rPr lang="en-US" i="1" dirty="0">
                    <a:solidFill>
                      <a:srgbClr val="C00000"/>
                    </a:solidFill>
                    <a:latin typeface="Cambria Math" panose="02040503050406030204" pitchFamily="18" charset="0"/>
                    <a:ea typeface="ＭＳ Ｐゴシック" pitchFamily="34" charset="-128"/>
                  </a:rPr>
                  <a:t>  </a:t>
                </a:r>
                <a:r>
                  <a:rPr lang="en-US" dirty="0">
                    <a:solidFill>
                      <a:schemeClr val="tx1"/>
                    </a:solidFill>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 computed in the current iteration is used instead of </a:t>
                </a:r>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0</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(−1, 8,−1,−1</m:t>
                        </m:r>
                      </m:e>
                    </m:func>
                    <m:r>
                      <a:rPr lang="en-US" i="1">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=−1+1.0⋅9=8</m:t>
                    </m:r>
                  </m:oMath>
                </a14:m>
                <a:r>
                  <a:rPr lang="en-US" i="1" dirty="0">
                    <a:solidFill>
                      <a:srgbClr val="C00000"/>
                    </a:solidFill>
                    <a:latin typeface="Cambria Math" panose="02040503050406030204" pitchFamily="18" charset="0"/>
                    <a:ea typeface="ＭＳ Ｐゴシック" pitchFamily="34" charset="-128"/>
                  </a:rPr>
                  <a:t>  </a:t>
                </a:r>
                <a:r>
                  <a:rPr lang="en-US" dirty="0">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ea typeface="ＭＳ Ｐゴシック" pitchFamily="34" charset="-128"/>
                  </a:rPr>
                  <a:t> is used)</a:t>
                </a:r>
                <a:endParaRPr lang="en-US" i="1" dirty="0">
                  <a:solidFill>
                    <a:srgbClr val="C00000"/>
                  </a:solidFill>
                  <a:latin typeface="Cambria Math" panose="02040503050406030204" pitchFamily="18" charset="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189610"/>
              </a:xfrm>
              <a:blipFill>
                <a:blip r:embed="rId3"/>
                <a:stretch>
                  <a:fillRect l="-278" t="-1310"/>
                </a:stretch>
              </a:blipFill>
            </p:spPr>
            <p:txBody>
              <a:bodyPr/>
              <a:lstStyle/>
              <a:p>
                <a:r>
                  <a:rPr lang="en-SE">
                    <a:noFill/>
                  </a:rPr>
                  <a:t> </a:t>
                </a:r>
              </a:p>
            </p:txBody>
          </p:sp>
        </mc:Fallback>
      </mc:AlternateContent>
      <p:graphicFrame>
        <p:nvGraphicFramePr>
          <p:cNvPr id="12" name="Table 11">
            <a:extLst>
              <a:ext uri="{FF2B5EF4-FFF2-40B4-BE49-F238E27FC236}">
                <a16:creationId xmlns:a16="http://schemas.microsoft.com/office/drawing/2014/main" id="{322E3242-A6EF-4CF7-9EAA-CE03B566B64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3" name="Rectangle 12">
            <a:extLst>
              <a:ext uri="{FF2B5EF4-FFF2-40B4-BE49-F238E27FC236}">
                <a16:creationId xmlns:a16="http://schemas.microsoft.com/office/drawing/2014/main" id="{0FC21D50-60F6-4FCD-816E-9859E786A03C}"/>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Rectangle 13">
            <a:extLst>
              <a:ext uri="{FF2B5EF4-FFF2-40B4-BE49-F238E27FC236}">
                <a16:creationId xmlns:a16="http://schemas.microsoft.com/office/drawing/2014/main" id="{0CFE82B9-8430-4D95-AF05-633537741CA1}"/>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8BCCC9E-5F5D-42B8-BDE5-D63A540CCD09}"/>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F8BCCC9E-5F5D-42B8-BDE5-D63A540CCD09}"/>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1FBFAD1-DC03-40D7-8A3A-9044FDA07145}"/>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1FBFAD1-DC03-40D7-8A3A-9044FDA07145}"/>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848600" y="805917"/>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087593" y="1292423"/>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52</a:t>
            </a:fld>
            <a:endParaRPr lang="en-US" altLang="zh-CN" dirty="0"/>
          </a:p>
        </p:txBody>
      </p:sp>
    </p:spTree>
    <p:extLst>
      <p:ext uri="{BB962C8B-B14F-4D97-AF65-F5344CB8AC3E}">
        <p14:creationId xmlns:p14="http://schemas.microsoft.com/office/powerpoint/2010/main" val="3971122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Det Env: 2</a:t>
            </a:r>
            <a:r>
              <a:rPr lang="en-US" sz="3200" baseline="30000" dirty="0"/>
              <a:t>nd</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120700"/>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We have 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oMath>
                </a14:m>
                <a:r>
                  <a:rPr lang="en-US" dirty="0">
                    <a:ea typeface="ＭＳ Ｐゴシック" pitchFamily="34" charset="-128"/>
                  </a:rPr>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7</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(−10) =−</m:t>
                    </m:r>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7</m:t>
                        </m:r>
                        <m:r>
                          <a:rPr lang="en-US" b="0" i="1" smtClean="0">
                            <a:latin typeface="Cambria Math" panose="02040503050406030204" pitchFamily="18" charset="0"/>
                            <a:ea typeface="ＭＳ Ｐゴシック" pitchFamily="34" charset="-128"/>
                          </a:rPr>
                          <m:t>, 8, 7, 7</m:t>
                        </m:r>
                      </m:e>
                    </m:func>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smtClean="0">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=−1+1.0⋅</m:t>
                    </m:r>
                    <m:r>
                      <a:rPr lang="en-US" b="0" i="1" smtClean="0">
                        <a:solidFill>
                          <a:srgbClr val="C00000"/>
                        </a:solidFill>
                        <a:latin typeface="Cambria Math" panose="02040503050406030204" pitchFamily="18" charset="0"/>
                        <a:ea typeface="ＭＳ Ｐゴシック" pitchFamily="34" charset="-128"/>
                      </a:rPr>
                      <m:t>9</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oMath>
                </a14:m>
                <a:r>
                  <a:rPr lang="en-US" i="1" dirty="0">
                    <a:solidFill>
                      <a:srgbClr val="C00000"/>
                    </a:solidFill>
                    <a:latin typeface="Cambria Math" panose="02040503050406030204" pitchFamily="18" charset="0"/>
                    <a:ea typeface="ＭＳ Ｐゴシック" pitchFamily="34" charset="-128"/>
                  </a:rPr>
                  <a:t>  </a:t>
                </a:r>
                <a:r>
                  <a:rPr lang="en-US" dirty="0">
                    <a:solidFill>
                      <a:schemeClr val="tx1"/>
                    </a:solidFill>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 is used instead of </a:t>
                </a:r>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1</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8, </m:t>
                        </m:r>
                        <m:r>
                          <a:rPr lang="en-US" b="0"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 7</m:t>
                        </m:r>
                      </m:e>
                    </m:func>
                    <m:r>
                      <a:rPr lang="en-US" i="1">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=−1+1.0⋅9=8</m:t>
                    </m:r>
                  </m:oMath>
                </a14:m>
                <a:r>
                  <a:rPr lang="en-US" i="1" dirty="0">
                    <a:solidFill>
                      <a:srgbClr val="C00000"/>
                    </a:solidFill>
                    <a:latin typeface="Cambria Math" panose="02040503050406030204" pitchFamily="18" charset="0"/>
                    <a:ea typeface="ＭＳ Ｐゴシック" pitchFamily="34" charset="-128"/>
                  </a:rPr>
                  <a:t>  </a:t>
                </a:r>
                <a:r>
                  <a:rPr lang="en-US" dirty="0">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ea typeface="ＭＳ Ｐゴシック" pitchFamily="34" charset="-128"/>
                  </a:rPr>
                  <a:t> is used)</a:t>
                </a:r>
                <a:endParaRPr lang="en-US" i="1" dirty="0">
                  <a:solidFill>
                    <a:srgbClr val="C00000"/>
                  </a:solidFill>
                  <a:latin typeface="Cambria Math" panose="02040503050406030204" pitchFamily="18" charset="0"/>
                  <a:ea typeface="ＭＳ Ｐゴシック" pitchFamily="34" charset="-128"/>
                </a:endParaRPr>
              </a:p>
              <a:p>
                <a:r>
                  <a:rPr lang="en-US" dirty="0">
                    <a:ea typeface="ＭＳ Ｐゴシック" pitchFamily="34" charset="-128"/>
                  </a:rPr>
                  <a:t>Value iteration has converged</a:t>
                </a:r>
                <a:r>
                  <a:rPr lang="zh-CN" altLang="en-US" dirty="0">
                    <a:ea typeface="ＭＳ Ｐゴシック" pitchFamily="34" charset="-128"/>
                  </a:rPr>
                  <a:t>，</a:t>
                </a:r>
                <a:r>
                  <a:rPr lang="en-US" dirty="0">
                    <a:ea typeface="ＭＳ Ｐゴシック" pitchFamily="34" charset="-128"/>
                  </a:rPr>
                  <a:t> so </a:t>
                </a:r>
                <a14:m>
                  <m:oMath xmlns:m="http://schemas.openxmlformats.org/officeDocument/2006/math">
                    <m:sSub>
                      <m:sSubPr>
                        <m:ctrlPr>
                          <a:rPr lang="en-US"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r>
                      <a:rPr lang="en-US" i="1">
                        <a:latin typeface="Cambria Math" panose="02040503050406030204" pitchFamily="18" charset="0"/>
                        <a:ea typeface="ＭＳ Ｐゴシック" pitchFamily="34" charset="-128"/>
                      </a:rPr>
                      <m:t>(⋅)</m:t>
                    </m:r>
                  </m:oMath>
                </a14:m>
                <a:r>
                  <a:rPr lang="en-US" dirty="0">
                    <a:ea typeface="ＭＳ Ｐゴシック" pitchFamily="34" charset="-128"/>
                  </a:rPr>
                  <a:t>. We can get the optimal policy:</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b="0" i="1" smtClean="0">
                        <a:solidFill>
                          <a:schemeClr val="tx1"/>
                        </a:solidFill>
                        <a:latin typeface="Cambria Math" panose="02040503050406030204" pitchFamily="18" charset="0"/>
                      </a:rPr>
                      <m:t>;</m:t>
                    </m:r>
                    <m:r>
                      <a:rPr lang="en-US" b="0" i="1" smtClean="0">
                        <a:solidFill>
                          <a:srgbClr val="C00000"/>
                        </a:solidFill>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b="0" i="1" smtClean="0">
                        <a:solidFill>
                          <a:srgbClr val="C00000"/>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120700"/>
              </a:xfrm>
              <a:blipFill>
                <a:blip r:embed="rId3"/>
                <a:stretch>
                  <a:fillRect l="-278" t="-1331"/>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4"/>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848600" y="805917"/>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087593" y="1292423"/>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53</a:t>
            </a:fld>
            <a:endParaRPr lang="en-US" altLang="zh-CN" dirty="0"/>
          </a:p>
        </p:txBody>
      </p:sp>
      <p:graphicFrame>
        <p:nvGraphicFramePr>
          <p:cNvPr id="16" name="Table 15">
            <a:extLst>
              <a:ext uri="{FF2B5EF4-FFF2-40B4-BE49-F238E27FC236}">
                <a16:creationId xmlns:a16="http://schemas.microsoft.com/office/drawing/2014/main" id="{AC6801C1-0B4C-4FC2-A118-DCC3D76992AD}"/>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7" name="Rectangle 16">
            <a:extLst>
              <a:ext uri="{FF2B5EF4-FFF2-40B4-BE49-F238E27FC236}">
                <a16:creationId xmlns:a16="http://schemas.microsoft.com/office/drawing/2014/main" id="{63CE84D1-3454-41AE-AD3E-3971545FC5C2}"/>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0" name="Rectangle 19">
            <a:extLst>
              <a:ext uri="{FF2B5EF4-FFF2-40B4-BE49-F238E27FC236}">
                <a16:creationId xmlns:a16="http://schemas.microsoft.com/office/drawing/2014/main" id="{ABFE5E3C-0DBF-4509-851B-A6257A148971}"/>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Isosceles Triangle 20">
            <a:extLst>
              <a:ext uri="{FF2B5EF4-FFF2-40B4-BE49-F238E27FC236}">
                <a16:creationId xmlns:a16="http://schemas.microsoft.com/office/drawing/2014/main" id="{9D1401D2-E68C-4715-B680-E94889F6342B}"/>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a:extLst>
              <a:ext uri="{FF2B5EF4-FFF2-40B4-BE49-F238E27FC236}">
                <a16:creationId xmlns:a16="http://schemas.microsoft.com/office/drawing/2014/main" id="{07AE01F0-FFB7-4EDE-8DBE-E93B4F067B40}"/>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a:extLst>
              <a:ext uri="{FF2B5EF4-FFF2-40B4-BE49-F238E27FC236}">
                <a16:creationId xmlns:a16="http://schemas.microsoft.com/office/drawing/2014/main" id="{824A9E49-178C-44B8-BAAC-CDB101935B87}"/>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36C1ACB-638D-4AC0-9681-0C4F1194FF3D}"/>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4" name="TextBox 23">
                <a:extLst>
                  <a:ext uri="{FF2B5EF4-FFF2-40B4-BE49-F238E27FC236}">
                    <a16:creationId xmlns:a16="http://schemas.microsoft.com/office/drawing/2014/main" id="{736C1ACB-638D-4AC0-9681-0C4F1194FF3D}"/>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0080DD-0CA0-4F77-AC23-B94438668304}"/>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5" name="TextBox 24">
                <a:extLst>
                  <a:ext uri="{FF2B5EF4-FFF2-40B4-BE49-F238E27FC236}">
                    <a16:creationId xmlns:a16="http://schemas.microsoft.com/office/drawing/2014/main" id="{D80080DD-0CA0-4F77-AC23-B94438668304}"/>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7267112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fontScale="92500"/>
          </a:bodyPr>
          <a:lstStyle/>
          <a:p>
            <a:r>
              <a:rPr lang="en-US" dirty="0"/>
              <a:t>Policy Iteration for Deterministic Environment</a:t>
            </a:r>
          </a:p>
          <a:p>
            <a:r>
              <a:rPr lang="en-US" dirty="0"/>
              <a:t>Policy Iteration for Stochastic Environment</a:t>
            </a:r>
          </a:p>
          <a:p>
            <a:pPr lvl="1"/>
            <a:r>
              <a:rPr lang="en-US" dirty="0"/>
              <a:t>Policy Evaluation with analytic solution, not IPE</a:t>
            </a:r>
            <a:endParaRPr lang="en-US" dirty="0">
              <a:solidFill>
                <a:srgbClr val="C00000"/>
              </a:solidFill>
            </a:endParaRPr>
          </a:p>
          <a:p>
            <a:r>
              <a:rPr lang="en-US" dirty="0"/>
              <a:t>Value Iteration for Deterministic Environment  </a:t>
            </a:r>
          </a:p>
          <a:p>
            <a:r>
              <a:rPr lang="en-US" dirty="0">
                <a:solidFill>
                  <a:srgbClr val="C00000"/>
                </a:solidFill>
              </a:rPr>
              <a:t>Value Iteration for Stochastic Environment</a:t>
            </a:r>
          </a:p>
          <a:p>
            <a:pPr lvl="1"/>
            <a:r>
              <a:rPr lang="en-US" dirty="0"/>
              <a:t>Bellman Opt. Equation solved iteratively w. in-place updates</a:t>
            </a:r>
          </a:p>
          <a:p>
            <a:r>
              <a:rPr lang="en-US" dirty="0"/>
              <a:t>Model-based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spTree>
    <p:extLst>
      <p:ext uri="{BB962C8B-B14F-4D97-AF65-F5344CB8AC3E}">
        <p14:creationId xmlns:p14="http://schemas.microsoft.com/office/powerpoint/2010/main" val="10776834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a:t>
            </a:r>
            <a:r>
              <a:rPr lang="en-US" sz="3200" dirty="0" err="1"/>
              <a:t>Sto</a:t>
            </a:r>
            <a:r>
              <a:rPr lang="en-US" sz="3200" dirty="0"/>
              <a:t> Env: 2</a:t>
            </a:r>
            <a:r>
              <a:rPr lang="en-US" sz="3200" baseline="30000" dirty="0"/>
              <a:t>nd</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00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We have 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−2, 6</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−8, 0</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=−1+.8⋅3.8+.1(−10)+.</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3.8=1.42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+.8</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m:t>
                    </m:r>
                    <m:r>
                      <a:rPr lang="en-US"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𝐴</m:t>
                        </m:r>
                      </m:e>
                    </m:d>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+.1(−10)+.1⋅</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+.8</m:t>
                    </m:r>
                    <m:r>
                      <a:rPr lang="en-US"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m:t>
                    </m:r>
                    <m:sSub>
                      <m:sSubPr>
                        <m:ctrlPr>
                          <a:rPr lang="en-US" i="1" smtClean="0">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(−10)+.1⋅0+.1⋅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+.1⋅0+.1⋅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3.04</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4.56</m:t>
                            </m:r>
                            <m:r>
                              <a:rPr lang="en-US" i="1">
                                <a:latin typeface="Cambria Math" panose="02040503050406030204" pitchFamily="18" charset="0"/>
                              </a:rPr>
                              <m:t>,</m:t>
                            </m:r>
                            <m:r>
                              <a:rPr lang="en-US" b="0" i="1" smtClean="0">
                                <a:latin typeface="Cambria Math" panose="02040503050406030204" pitchFamily="18" charset="0"/>
                              </a:rPr>
                              <m:t> </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.02</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3.02</m:t>
                            </m:r>
                          </m:e>
                        </m:d>
                      </m:e>
                    </m:func>
                    <m:r>
                      <a:rPr lang="en-US" i="1">
                        <a:latin typeface="Cambria Math" panose="02040503050406030204" pitchFamily="18" charset="0"/>
                      </a:rPr>
                      <m:t>=</m:t>
                    </m:r>
                    <m:r>
                      <a:rPr lang="en-US" b="0" i="1" smtClean="0">
                        <a:latin typeface="Cambria Math" panose="02040503050406030204" pitchFamily="18" charset="0"/>
                      </a:rPr>
                      <m:t>4.56</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4.56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9⋅3.8</m:t>
                    </m:r>
                    <m:r>
                      <a:rPr lang="en-US" i="1">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.02</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2.8, 4.56</m:t>
                            </m:r>
                            <m:r>
                              <a:rPr lang="en-US" i="1">
                                <a:latin typeface="Cambria Math" panose="02040503050406030204" pitchFamily="18" charset="0"/>
                              </a:rPr>
                              <m:t>, </m:t>
                            </m:r>
                            <m:r>
                              <a:rPr lang="en-US" i="1">
                                <a:latin typeface="Cambria Math" panose="02040503050406030204" pitchFamily="18" charset="0"/>
                                <a:ea typeface="ＭＳ Ｐゴシック" pitchFamily="34" charset="-128"/>
                              </a:rPr>
                              <m:t>3.02, 3.02</m:t>
                            </m:r>
                          </m:e>
                        </m:d>
                      </m:e>
                    </m:func>
                    <m:r>
                      <a:rPr lang="en-US" i="1">
                        <a:latin typeface="Cambria Math" panose="02040503050406030204" pitchFamily="18" charset="0"/>
                      </a:rPr>
                      <m:t>=4.56</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=−1+1.0⋅3.8=2.8</m:t>
                    </m:r>
                  </m:oMath>
                </a14:m>
                <a:endParaRPr lang="en-US" i="1" dirty="0">
                  <a:latin typeface="Cambria Math" panose="02040503050406030204" pitchFamily="18" charset="0"/>
                </a:endParaRPr>
              </a:p>
              <a:p>
                <a:pPr lvl="1"/>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=−1+0.8⋅6+0.2⋅3.8=</m:t>
                    </m:r>
                    <m:r>
                      <a:rPr lang="en-US" b="0" i="1" smtClean="0">
                        <a:solidFill>
                          <a:srgbClr val="C00000"/>
                        </a:solidFill>
                        <a:latin typeface="Cambria Math" panose="02040503050406030204" pitchFamily="18" charset="0"/>
                        <a:ea typeface="ＭＳ Ｐゴシック" pitchFamily="34" charset="-128"/>
                      </a:rPr>
                      <m:t>4.56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=−1+0.9⋅</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3.02</m:t>
                    </m:r>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1</a:t>
                </a:r>
                <a:r>
                  <a:rPr lang="en-US" baseline="30000" dirty="0">
                    <a:ea typeface="ＭＳ Ｐゴシック" pitchFamily="34" charset="-128"/>
                  </a:rPr>
                  <a:t>st</a:t>
                </a:r>
                <a:r>
                  <a:rPr lang="en-US" dirty="0">
                    <a:ea typeface="ＭＳ Ｐゴシック" pitchFamily="34" charset="-128"/>
                  </a:rPr>
                  <a:t> sweep has converged, so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𝑞</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𝑞</m:t>
                        </m:r>
                      </m:e>
                      <m:sub>
                        <m:r>
                          <a:rPr lang="en-US" i="1">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oMath>
                </a14:m>
                <a:r>
                  <a:rPr lang="en-US" dirty="0">
                    <a:ea typeface="ＭＳ Ｐゴシック" pitchFamily="34" charset="-128"/>
                  </a:rPr>
                  <a:t>. We can get the optimal policy: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i="1">
                        <a:latin typeface="Cambria Math" panose="02040503050406030204" pitchFamily="18" charset="0"/>
                      </a:rPr>
                      <m:t>;</m:t>
                    </m:r>
                    <m:r>
                      <a:rPr lang="en-US" i="1">
                        <a:solidFill>
                          <a:srgbClr val="C00000"/>
                        </a:solidFill>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68" t="-7327"/>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nvGraphicFramePr>
        <p:xfrm>
          <a:off x="3571875"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013813"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341201"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4997938"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4997938"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312138"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312138"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55</a:t>
            </a:fld>
            <a:endParaRPr lang="en-US" altLang="zh-CN" dirty="0"/>
          </a:p>
        </p:txBody>
      </p:sp>
    </p:spTree>
    <p:extLst>
      <p:ext uri="{BB962C8B-B14F-4D97-AF65-F5344CB8AC3E}">
        <p14:creationId xmlns:p14="http://schemas.microsoft.com/office/powerpoint/2010/main" val="4571236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a:t>
            </a:r>
            <a:r>
              <a:rPr lang="en-US" sz="3200" dirty="0" err="1"/>
              <a:t>Sto</a:t>
            </a:r>
            <a:r>
              <a:rPr lang="en-US" sz="3200" dirty="0"/>
              <a:t> Env: 1</a:t>
            </a:r>
            <a:r>
              <a:rPr lang="en-US" sz="3200" baseline="30000" dirty="0"/>
              <a:t>st</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Initialize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−2, 6</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−8, 0</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=−1+0.8⋅0+0.1(−10)+</m:t>
                    </m:r>
                    <m:r>
                      <a:rPr lang="en-US" i="1">
                        <a:latin typeface="Cambria Math" panose="02040503050406030204" pitchFamily="18" charset="0"/>
                        <a:ea typeface="ＭＳ Ｐゴシック" pitchFamily="34" charset="-128"/>
                      </a:rPr>
                      <m:t>0.1⋅0</m:t>
                    </m:r>
                    <m:r>
                      <a:rPr lang="en-US" b="0" i="1" smtClean="0">
                        <a:latin typeface="Cambria Math" panose="02040503050406030204" pitchFamily="18" charset="0"/>
                        <a:ea typeface="ＭＳ Ｐゴシック" pitchFamily="34" charset="-128"/>
                      </a:rPr>
                      <m:t>=−2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+0.1</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𝐴</m:t>
                        </m:r>
                      </m:e>
                    </m:d>
                    <m:r>
                      <a:rPr lang="en-US" i="1">
                        <a:solidFill>
                          <a:srgbClr val="C00000"/>
                        </a:solidFill>
                        <a:latin typeface="Cambria Math" panose="02040503050406030204" pitchFamily="18" charset="0"/>
                        <a:ea typeface="ＭＳ Ｐゴシック" pitchFamily="34" charset="-128"/>
                      </a:rPr>
                      <m:t>+0.1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+0.1(−10)+0.1⋅0=</m:t>
                    </m:r>
                    <m:r>
                      <a:rPr lang="en-US" b="0" i="1" smtClean="0">
                        <a:solidFill>
                          <a:srgbClr val="C00000"/>
                        </a:solidFill>
                        <a:latin typeface="Cambria Math" panose="02040503050406030204" pitchFamily="18" charset="0"/>
                        <a:ea typeface="ＭＳ Ｐゴシック" pitchFamily="34" charset="-128"/>
                      </a:rPr>
                      <m:t>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(−10)+0.1⋅0+0.1⋅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⋅0+0.1⋅0+0.1⋅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0.4</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−0.4</m:t>
                            </m:r>
                          </m:e>
                        </m:d>
                      </m:e>
                    </m:func>
                    <m:r>
                      <a:rPr lang="en-US" i="1">
                        <a:latin typeface="Cambria Math" panose="02040503050406030204" pitchFamily="18" charset="0"/>
                      </a:rPr>
                      <m:t>=</m:t>
                    </m:r>
                    <m:r>
                      <a:rPr lang="en-US" b="0" i="1" smtClean="0">
                        <a:latin typeface="Cambria Math" panose="02040503050406030204" pitchFamily="18" charset="0"/>
                      </a:rPr>
                      <m:t>3.8</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=−1+0.8⋅</m:t>
                    </m:r>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3.8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9⋅0</m:t>
                    </m:r>
                    <m:r>
                      <a:rPr lang="en-US" i="1">
                        <a:latin typeface="Cambria Math" panose="02040503050406030204" pitchFamily="18" charset="0"/>
                        <a:ea typeface="ＭＳ Ｐゴシック" pitchFamily="34" charset="-128"/>
                      </a:rPr>
                      <m:t>+0.1⋅</m:t>
                    </m:r>
                    <m:r>
                      <a:rPr lang="en-US" b="0" i="1" smtClean="0">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0.4</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−1, 3.8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−0.4, −0.4</m:t>
                            </m:r>
                          </m:e>
                        </m:d>
                      </m:e>
                    </m:func>
                    <m:r>
                      <a:rPr lang="en-US" i="1">
                        <a:latin typeface="Cambria Math" panose="02040503050406030204" pitchFamily="18" charset="0"/>
                      </a:rPr>
                      <m:t>=3.8</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+0.1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=−1+0.9⋅0+0.1⋅</m:t>
                    </m:r>
                    <m:r>
                      <a:rPr lang="en-US" i="1">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=−0.4</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=−1+0.8⋅6+0.2⋅0=3.8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=−1+1.0⋅0=−1</m:t>
                    </m:r>
                  </m:oMath>
                </a14:m>
                <a:endParaRPr lang="en-US" sz="3000"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548"/>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nvGraphicFramePr>
        <p:xfrm>
          <a:off x="3571875"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013813"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341201"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4997938"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4997938"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312138"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312138"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56</a:t>
            </a:fld>
            <a:endParaRPr lang="en-US" altLang="zh-CN" dirty="0"/>
          </a:p>
        </p:txBody>
      </p:sp>
    </p:spTree>
    <p:extLst>
      <p:ext uri="{BB962C8B-B14F-4D97-AF65-F5344CB8AC3E}">
        <p14:creationId xmlns:p14="http://schemas.microsoft.com/office/powerpoint/2010/main" val="36019097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a:t>
            </a:r>
            <a:r>
              <a:rPr lang="en-US" sz="3200" dirty="0" err="1"/>
              <a:t>Sto</a:t>
            </a:r>
            <a:r>
              <a:rPr lang="en-US" sz="3200" dirty="0"/>
              <a:t> Env: 2</a:t>
            </a:r>
            <a:r>
              <a:rPr lang="en-US" sz="3200" baseline="30000" dirty="0"/>
              <a:t>nd</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We have 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1.42</m:t>
                            </m:r>
                            <m:r>
                              <a:rPr lang="en-US" i="1">
                                <a:latin typeface="Cambria Math" panose="02040503050406030204" pitchFamily="18" charset="0"/>
                                <a:ea typeface="ＭＳ Ｐゴシック" pitchFamily="34" charset="-128"/>
                              </a:rPr>
                              <m:t>, 6</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7.62</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3.42</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6.38</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=−1+.8⋅3.8+.1(−10)+.</m:t>
                    </m:r>
                    <m:r>
                      <a:rPr lang="en-US" i="1">
                        <a:latin typeface="Cambria Math" panose="02040503050406030204" pitchFamily="18" charset="0"/>
                        <a:ea typeface="ＭＳ Ｐゴシック" pitchFamily="34" charset="-128"/>
                      </a:rPr>
                      <m:t>1⋅</m:t>
                    </m:r>
                    <m:r>
                      <a:rPr lang="en-US" altLang="zh-CN" i="1">
                        <a:latin typeface="Cambria Math" panose="02040503050406030204" pitchFamily="18" charset="0"/>
                        <a:ea typeface="ＭＳ Ｐゴシック" pitchFamily="34" charset="-128"/>
                      </a:rPr>
                      <m:t>3.8</m:t>
                    </m:r>
                    <m:r>
                      <a:rPr lang="en-US" b="0" i="1" smtClean="0">
                        <a:latin typeface="Cambria Math" panose="02040503050406030204" pitchFamily="18" charset="0"/>
                        <a:ea typeface="ＭＳ Ｐゴシック" pitchFamily="34" charset="-128"/>
                      </a:rPr>
                      <m:t>=1.42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+.8</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m:t>
                    </m:r>
                    <m:r>
                      <a:rPr lang="en-US"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𝐴</m:t>
                        </m:r>
                      </m:e>
                    </m:d>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altLang="zh-CN"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+.1(−10)+.1⋅</m:t>
                    </m:r>
                    <m:r>
                      <a:rPr lang="en-US" altLang="zh-CN" i="0">
                        <a:solidFill>
                          <a:srgbClr val="C00000"/>
                        </a:solidFill>
                        <a:latin typeface="Cambria Math" panose="02040503050406030204" pitchFamily="18" charset="0"/>
                        <a:ea typeface="ＭＳ Ｐゴシック" pitchFamily="34" charset="-128"/>
                      </a:rPr>
                      <m:t>3.8</m:t>
                    </m:r>
                    <m:r>
                      <a:rPr lang="en-US" i="0">
                        <a:solidFill>
                          <a:srgbClr val="C00000"/>
                        </a:solidFill>
                        <a:latin typeface="Cambria Math" panose="02040503050406030204" pitchFamily="18" charset="0"/>
                        <a:ea typeface="ＭＳ Ｐゴシック" pitchFamily="34" charset="-128"/>
                      </a:rPr>
                      <m:t>=</m:t>
                    </m:r>
                  </m:oMath>
                </a14:m>
                <a:r>
                  <a:rPr lang="en-US" dirty="0">
                    <a:solidFill>
                      <a:srgbClr val="C00000"/>
                    </a:solidFill>
                    <a:latin typeface="Cambria Math" panose="02040503050406030204" pitchFamily="18" charset="0"/>
                    <a:ea typeface="ＭＳ Ｐゴシック" pitchFamily="34" charset="-128"/>
                  </a:rPr>
                  <a:t>6.38</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2</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𝑢</m:t>
                        </m:r>
                      </m:e>
                    </m:d>
                    <m:r>
                      <a:rPr lang="en-US" i="1">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ea typeface="ＭＳ Ｐゴシック" pitchFamily="34" charset="-128"/>
                      </a:rPr>
                      <m:t>𝑟</m:t>
                    </m:r>
                    <m:r>
                      <a:rPr lang="en-US" i="1">
                        <a:solidFill>
                          <a:schemeClr val="tx1"/>
                        </a:solidFill>
                        <a:latin typeface="Cambria Math" panose="02040503050406030204" pitchFamily="18" charset="0"/>
                        <a:ea typeface="ＭＳ Ｐゴシック" pitchFamily="34" charset="-128"/>
                      </a:rPr>
                      <m:t>+.8</m:t>
                    </m:r>
                    <m:r>
                      <a:rPr lang="en-US" i="1" smtClean="0">
                        <a:solidFill>
                          <a:schemeClr val="tx1"/>
                        </a:solidFill>
                        <a:latin typeface="Cambria Math" panose="02040503050406030204" pitchFamily="18" charset="0"/>
                        <a:ea typeface="ＭＳ Ｐゴシック" pitchFamily="34" charset="-128"/>
                      </a:rPr>
                      <m:t>𝑣</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+.1</m:t>
                    </m:r>
                    <m:sSub>
                      <m:sSubPr>
                        <m:ctrlPr>
                          <a:rPr lang="en-US" i="1" smtClean="0">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1</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+.1</m:t>
                    </m:r>
                    <m:r>
                      <a:rPr lang="en-US" b="0" i="1" smtClean="0">
                        <a:solidFill>
                          <a:schemeClr val="tx1"/>
                        </a:solidFill>
                        <a:latin typeface="Cambria Math" panose="02040503050406030204" pitchFamily="18" charset="0"/>
                        <a:ea typeface="ＭＳ Ｐゴシック" pitchFamily="34" charset="-128"/>
                      </a:rPr>
                      <m:t>𝑣</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8</m:t>
                    </m:r>
                    <m:d>
                      <m:dPr>
                        <m:ctrlPr>
                          <a:rPr lang="en-US" b="0"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−10</m:t>
                        </m:r>
                      </m:e>
                    </m:d>
                    <m:r>
                      <a:rPr lang="en-US" i="1" smtClean="0">
                        <a:solidFill>
                          <a:schemeClr val="tx1"/>
                        </a:solidFill>
                        <a:latin typeface="Cambria Math" panose="02040503050406030204" pitchFamily="18" charset="0"/>
                        <a:ea typeface="ＭＳ Ｐゴシック" pitchFamily="34" charset="-128"/>
                      </a:rPr>
                      <m:t>+.1⋅</m:t>
                    </m:r>
                    <m:r>
                      <a:rPr lang="en-US" b="0" i="1" smtClean="0">
                        <a:solidFill>
                          <a:schemeClr val="tx1"/>
                        </a:solidFill>
                        <a:latin typeface="Cambria Math" panose="02040503050406030204" pitchFamily="18" charset="0"/>
                        <a:ea typeface="ＭＳ Ｐゴシック" pitchFamily="34" charset="-128"/>
                      </a:rPr>
                      <m:t>3.8</m:t>
                    </m:r>
                    <m:r>
                      <a:rPr lang="en-US" i="1">
                        <a:solidFill>
                          <a:schemeClr val="tx1"/>
                        </a:solidFill>
                        <a:latin typeface="Cambria Math" panose="02040503050406030204" pitchFamily="18" charset="0"/>
                        <a:ea typeface="ＭＳ Ｐゴシック" pitchFamily="34" charset="-128"/>
                      </a:rPr>
                      <m:t>+.1⋅</m:t>
                    </m:r>
                    <m:r>
                      <a:rPr lang="en-US" b="0" i="1" smtClean="0">
                        <a:solidFill>
                          <a:schemeClr val="tx1"/>
                        </a:solidFill>
                        <a:latin typeface="Cambria Math" panose="02040503050406030204" pitchFamily="18" charset="0"/>
                        <a:ea typeface="ＭＳ Ｐゴシック" pitchFamily="34" charset="-128"/>
                      </a:rPr>
                      <m:t>10</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−7.62</m:t>
                    </m:r>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3.42</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4.864</m:t>
                            </m:r>
                            <m:r>
                              <a:rPr lang="en-US" i="1">
                                <a:latin typeface="Cambria Math" panose="02040503050406030204" pitchFamily="18" charset="0"/>
                              </a:rPr>
                              <m:t>,</m:t>
                            </m:r>
                            <m:r>
                              <a:rPr lang="en-US" b="0" i="1" smtClean="0">
                                <a:latin typeface="Cambria Math" panose="02040503050406030204" pitchFamily="18" charset="0"/>
                              </a:rPr>
                              <m:t> </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.058</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3.058</m:t>
                            </m:r>
                          </m:e>
                        </m:d>
                      </m:e>
                    </m:func>
                    <m:r>
                      <a:rPr lang="en-US" i="1">
                        <a:latin typeface="Cambria Math" panose="02040503050406030204" pitchFamily="18" charset="0"/>
                      </a:rPr>
                      <m:t>=</m:t>
                    </m:r>
                    <m:r>
                      <a:rPr lang="en-US" b="0" i="1" smtClean="0">
                        <a:latin typeface="Cambria Math" panose="02040503050406030204" pitchFamily="18" charset="0"/>
                      </a:rPr>
                      <m:t>4.864</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6.38</m:t>
                    </m:r>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4.864</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9⋅3.8</m:t>
                    </m:r>
                    <m:r>
                      <a:rPr lang="en-US" i="1">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6.38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.058</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2.8, 4.</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6</m:t>
                            </m:r>
                            <m:r>
                              <a:rPr lang="en-US" b="0" i="1" smtClean="0">
                                <a:latin typeface="Cambria Math" panose="02040503050406030204" pitchFamily="18" charset="0"/>
                                <a:ea typeface="ＭＳ Ｐゴシック" pitchFamily="34" charset="-128"/>
                              </a:rPr>
                              <m:t>4</m:t>
                            </m:r>
                            <m:r>
                              <a:rPr lang="en-US" i="1">
                                <a:latin typeface="Cambria Math" panose="02040503050406030204" pitchFamily="18" charset="0"/>
                              </a:rPr>
                              <m:t>, </m:t>
                            </m:r>
                            <m:r>
                              <a:rPr lang="en-US" i="1">
                                <a:latin typeface="Cambria Math" panose="02040503050406030204" pitchFamily="18" charset="0"/>
                                <a:ea typeface="ＭＳ Ｐゴシック" pitchFamily="34" charset="-128"/>
                              </a:rPr>
                              <m:t>3.058 3.058</m:t>
                            </m:r>
                          </m:e>
                        </m:d>
                      </m:e>
                    </m:func>
                    <m:r>
                      <a:rPr lang="en-US" i="1">
                        <a:latin typeface="Cambria Math" panose="02040503050406030204" pitchFamily="18" charset="0"/>
                      </a:rPr>
                      <m:t>=4.</m:t>
                    </m:r>
                    <m:r>
                      <a:rPr lang="en-US" b="0" i="1" smtClean="0">
                        <a:latin typeface="Cambria Math" panose="02040503050406030204" pitchFamily="18" charset="0"/>
                      </a:rPr>
                      <m:t>8</m:t>
                    </m:r>
                    <m:r>
                      <a:rPr lang="en-US" i="1">
                        <a:latin typeface="Cambria Math" panose="02040503050406030204" pitchFamily="18" charset="0"/>
                      </a:rPr>
                      <m:t>6</m:t>
                    </m:r>
                    <m:r>
                      <a:rPr lang="en-US" b="0" i="1" smtClean="0">
                        <a:latin typeface="Cambria Math" panose="02040503050406030204" pitchFamily="18" charset="0"/>
                      </a:rPr>
                      <m:t>4</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=−1+1.0⋅3.8=2.8</m:t>
                    </m:r>
                  </m:oMath>
                </a14:m>
                <a:endParaRPr lang="en-US" i="1" dirty="0">
                  <a:latin typeface="Cambria Math" panose="02040503050406030204" pitchFamily="18" charset="0"/>
                </a:endParaRPr>
              </a:p>
              <a:p>
                <a:pPr lvl="1"/>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=−1+0.8⋅6</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+0.2⋅3.8=</m:t>
                    </m:r>
                    <m:r>
                      <a:rPr lang="en-US" b="0" i="1" smtClean="0">
                        <a:solidFill>
                          <a:srgbClr val="C00000"/>
                        </a:solidFill>
                        <a:latin typeface="Cambria Math" panose="02040503050406030204" pitchFamily="18" charset="0"/>
                        <a:ea typeface="ＭＳ Ｐゴシック" pitchFamily="34" charset="-128"/>
                      </a:rPr>
                      <m:t>4.864</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=−1+0.9⋅</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6</m:t>
                    </m:r>
                    <m:r>
                      <a:rPr lang="en-US" b="0" i="1" smtClean="0">
                        <a:solidFill>
                          <a:srgbClr val="C00000"/>
                        </a:solidFill>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3.058</m:t>
                    </m:r>
                  </m:oMath>
                </a14:m>
                <a:endParaRPr lang="en-US" i="1" dirty="0">
                  <a:latin typeface="Cambria Math" panose="02040503050406030204" pitchFamily="18" charset="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548"/>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nvGraphicFramePr>
        <p:xfrm>
          <a:off x="3571875"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013813"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341201"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4997938"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4997938"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312138"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312138"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57</a:t>
            </a:fld>
            <a:endParaRPr lang="en-US" altLang="zh-CN" dirty="0"/>
          </a:p>
        </p:txBody>
      </p:sp>
    </p:spTree>
    <p:extLst>
      <p:ext uri="{BB962C8B-B14F-4D97-AF65-F5344CB8AC3E}">
        <p14:creationId xmlns:p14="http://schemas.microsoft.com/office/powerpoint/2010/main" val="14135386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1503-79FA-418B-A87C-B0B0D15BD12A}"/>
              </a:ext>
            </a:extLst>
          </p:cNvPr>
          <p:cNvSpPr>
            <a:spLocks noGrp="1"/>
          </p:cNvSpPr>
          <p:nvPr>
            <p:ph type="title"/>
          </p:nvPr>
        </p:nvSpPr>
        <p:spPr>
          <a:xfrm>
            <a:off x="152400" y="274638"/>
            <a:ext cx="8763000" cy="718280"/>
          </a:xfrm>
        </p:spPr>
        <p:txBody>
          <a:bodyPr/>
          <a:lstStyle/>
          <a:p>
            <a:r>
              <a:rPr lang="en-US" sz="3200" dirty="0"/>
              <a:t>Value Iteration w. </a:t>
            </a:r>
            <a:r>
              <a:rPr lang="en-US" sz="3200" dirty="0" err="1"/>
              <a:t>Sto</a:t>
            </a:r>
            <a:r>
              <a:rPr lang="en-US" sz="3200" dirty="0"/>
              <a:t> Env: after Convergence</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FB035A-6BBD-4769-8A62-B1EC977BDBCA}"/>
                  </a:ext>
                </a:extLst>
              </p:cNvPr>
              <p:cNvSpPr>
                <a:spLocks noGrp="1"/>
              </p:cNvSpPr>
              <p:nvPr>
                <p:ph idx="1"/>
              </p:nvPr>
            </p:nvSpPr>
            <p:spPr>
              <a:xfrm>
                <a:off x="0" y="938190"/>
                <a:ext cx="8712199" cy="2242063"/>
              </a:xfrm>
            </p:spPr>
            <p:txBody>
              <a:bodyPr>
                <a:normAutofit fontScale="55000" lnSpcReduction="20000"/>
              </a:bodyPr>
              <a:lstStyle/>
              <a:p>
                <a:r>
                  <a:rPr lang="en-US" dirty="0">
                    <a:ea typeface="ＭＳ Ｐゴシック" pitchFamily="34" charset="-128"/>
                  </a:rPr>
                  <a:t>Value functions </a:t>
                </a:r>
                <a14:m>
                  <m:oMath xmlns:m="http://schemas.openxmlformats.org/officeDocument/2006/math">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converge after 6 iterations (shown below), with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=6.53,</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=5.28</m:t>
                    </m:r>
                  </m:oMath>
                </a14:m>
                <a:r>
                  <a:rPr lang="en-US" dirty="0">
                    <a:ea typeface="ＭＳ Ｐゴシック" pitchFamily="34" charset="-128"/>
                  </a:rPr>
                  <a:t>. We can get the optimal policy: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r>
                      <a:rPr lang="en-US" b="0" i="1" smtClean="0">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 </m:t>
                    </m:r>
                  </m:oMath>
                </a14:m>
                <a:endParaRPr lang="en-US" i="1" dirty="0">
                  <a:solidFill>
                    <a:srgbClr val="C00000"/>
                  </a:solidFill>
                  <a:latin typeface="Cambria Math" panose="02040503050406030204" pitchFamily="18" charset="0"/>
                </a:endParaRPr>
              </a:p>
              <a:p>
                <a:pPr lvl="2"/>
                <a:r>
                  <a:rPr lang="en-US" dirty="0"/>
                  <a:t>We can obtain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d>
                  </m:oMath>
                </a14:m>
                <a:r>
                  <a:rPr lang="en-US" dirty="0"/>
                  <a:t>, but we can also keep track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which are computed during the process of 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a:p>
                <a:endParaRPr lang="en-SE" dirty="0"/>
              </a:p>
            </p:txBody>
          </p:sp>
        </mc:Choice>
        <mc:Fallback xmlns="">
          <p:sp>
            <p:nvSpPr>
              <p:cNvPr id="3" name="Content Placeholder 2">
                <a:extLst>
                  <a:ext uri="{FF2B5EF4-FFF2-40B4-BE49-F238E27FC236}">
                    <a16:creationId xmlns:a16="http://schemas.microsoft.com/office/drawing/2014/main" id="{ABFB035A-6BBD-4769-8A62-B1EC977BDBCA}"/>
                  </a:ext>
                </a:extLst>
              </p:cNvPr>
              <p:cNvSpPr>
                <a:spLocks noGrp="1" noRot="1" noChangeAspect="1" noMove="1" noResize="1" noEditPoints="1" noAdjustHandles="1" noChangeArrowheads="1" noChangeShapeType="1" noTextEdit="1"/>
              </p:cNvSpPr>
              <p:nvPr>
                <p:ph idx="1"/>
              </p:nvPr>
            </p:nvSpPr>
            <p:spPr>
              <a:xfrm>
                <a:off x="0" y="938190"/>
                <a:ext cx="8712199" cy="2242063"/>
              </a:xfrm>
              <a:blipFill>
                <a:blip r:embed="rId2"/>
                <a:stretch>
                  <a:fillRect l="-420" t="-40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A93A4E8-05DD-4EC5-9F18-9B1B9F024B8B}"/>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5" name="Content Placeholder 5">
            <a:extLst>
              <a:ext uri="{FF2B5EF4-FFF2-40B4-BE49-F238E27FC236}">
                <a16:creationId xmlns:a16="http://schemas.microsoft.com/office/drawing/2014/main" id="{DB9B6701-AD1F-46A7-8206-16BB21A355F8}"/>
              </a:ext>
            </a:extLst>
          </p:cNvPr>
          <p:cNvPicPr>
            <a:picLocks noChangeAspect="1"/>
          </p:cNvPicPr>
          <p:nvPr/>
        </p:nvPicPr>
        <p:blipFill>
          <a:blip r:embed="rId3"/>
          <a:stretch>
            <a:fillRect/>
          </a:stretch>
        </p:blipFill>
        <p:spPr bwMode="auto">
          <a:xfrm>
            <a:off x="3352800" y="3124200"/>
            <a:ext cx="2527430" cy="1835244"/>
          </a:xfrm>
          <a:prstGeom prst="rect">
            <a:avLst/>
          </a:prstGeom>
          <a:noFill/>
          <a:ln w="9525">
            <a:noFill/>
            <a:miter lim="800000"/>
            <a:headEnd/>
            <a:tailEnd/>
          </a:ln>
        </p:spPr>
      </p:pic>
      <p:pic>
        <p:nvPicPr>
          <p:cNvPr id="6" name="Picture 5">
            <a:extLst>
              <a:ext uri="{FF2B5EF4-FFF2-40B4-BE49-F238E27FC236}">
                <a16:creationId xmlns:a16="http://schemas.microsoft.com/office/drawing/2014/main" id="{13F3EBBA-437C-4F26-B59D-48EA0377FBEE}"/>
              </a:ext>
            </a:extLst>
          </p:cNvPr>
          <p:cNvPicPr>
            <a:picLocks noChangeAspect="1"/>
          </p:cNvPicPr>
          <p:nvPr/>
        </p:nvPicPr>
        <p:blipFill>
          <a:blip r:embed="rId4"/>
          <a:stretch>
            <a:fillRect/>
          </a:stretch>
        </p:blipFill>
        <p:spPr>
          <a:xfrm>
            <a:off x="482599" y="3150603"/>
            <a:ext cx="2400423" cy="1828894"/>
          </a:xfrm>
          <a:prstGeom prst="rect">
            <a:avLst/>
          </a:prstGeom>
        </p:spPr>
      </p:pic>
      <p:pic>
        <p:nvPicPr>
          <p:cNvPr id="7" name="Picture 6">
            <a:extLst>
              <a:ext uri="{FF2B5EF4-FFF2-40B4-BE49-F238E27FC236}">
                <a16:creationId xmlns:a16="http://schemas.microsoft.com/office/drawing/2014/main" id="{E9EEE47D-4C34-4551-BC0B-17934F84AE1F}"/>
              </a:ext>
            </a:extLst>
          </p:cNvPr>
          <p:cNvPicPr>
            <a:picLocks noChangeAspect="1"/>
          </p:cNvPicPr>
          <p:nvPr/>
        </p:nvPicPr>
        <p:blipFill>
          <a:blip r:embed="rId5"/>
          <a:stretch>
            <a:fillRect/>
          </a:stretch>
        </p:blipFill>
        <p:spPr>
          <a:xfrm>
            <a:off x="6105145" y="3125202"/>
            <a:ext cx="2432175" cy="1854295"/>
          </a:xfrm>
          <a:prstGeom prst="rect">
            <a:avLst/>
          </a:prstGeom>
        </p:spPr>
      </p:pic>
      <p:pic>
        <p:nvPicPr>
          <p:cNvPr id="8" name="Picture 7">
            <a:extLst>
              <a:ext uri="{FF2B5EF4-FFF2-40B4-BE49-F238E27FC236}">
                <a16:creationId xmlns:a16="http://schemas.microsoft.com/office/drawing/2014/main" id="{33FC49DA-3675-46F6-8D99-7A5E0C2C313D}"/>
              </a:ext>
            </a:extLst>
          </p:cNvPr>
          <p:cNvPicPr>
            <a:picLocks noChangeAspect="1"/>
          </p:cNvPicPr>
          <p:nvPr/>
        </p:nvPicPr>
        <p:blipFill>
          <a:blip r:embed="rId6"/>
          <a:stretch>
            <a:fillRect/>
          </a:stretch>
        </p:blipFill>
        <p:spPr>
          <a:xfrm>
            <a:off x="604742" y="4947545"/>
            <a:ext cx="2419474" cy="1886047"/>
          </a:xfrm>
          <a:prstGeom prst="rect">
            <a:avLst/>
          </a:prstGeom>
        </p:spPr>
      </p:pic>
      <p:pic>
        <p:nvPicPr>
          <p:cNvPr id="9" name="Picture 8">
            <a:extLst>
              <a:ext uri="{FF2B5EF4-FFF2-40B4-BE49-F238E27FC236}">
                <a16:creationId xmlns:a16="http://schemas.microsoft.com/office/drawing/2014/main" id="{CA3ADBF1-0CED-4807-AE82-59A46231B657}"/>
              </a:ext>
            </a:extLst>
          </p:cNvPr>
          <p:cNvPicPr>
            <a:picLocks noChangeAspect="1"/>
          </p:cNvPicPr>
          <p:nvPr/>
        </p:nvPicPr>
        <p:blipFill>
          <a:blip r:embed="rId7"/>
          <a:stretch>
            <a:fillRect/>
          </a:stretch>
        </p:blipFill>
        <p:spPr>
          <a:xfrm>
            <a:off x="3403603" y="4966222"/>
            <a:ext cx="2425825" cy="1828894"/>
          </a:xfrm>
          <a:prstGeom prst="rect">
            <a:avLst/>
          </a:prstGeom>
        </p:spPr>
      </p:pic>
      <p:pic>
        <p:nvPicPr>
          <p:cNvPr id="10" name="Picture 9">
            <a:extLst>
              <a:ext uri="{FF2B5EF4-FFF2-40B4-BE49-F238E27FC236}">
                <a16:creationId xmlns:a16="http://schemas.microsoft.com/office/drawing/2014/main" id="{CB857DB9-08C5-46B1-A5AC-73A786F7D2B1}"/>
              </a:ext>
            </a:extLst>
          </p:cNvPr>
          <p:cNvPicPr>
            <a:picLocks noChangeAspect="1"/>
          </p:cNvPicPr>
          <p:nvPr/>
        </p:nvPicPr>
        <p:blipFill>
          <a:blip r:embed="rId8"/>
          <a:stretch>
            <a:fillRect/>
          </a:stretch>
        </p:blipFill>
        <p:spPr>
          <a:xfrm>
            <a:off x="6105145" y="4947545"/>
            <a:ext cx="2603634" cy="1854295"/>
          </a:xfrm>
          <a:prstGeom prst="rect">
            <a:avLst/>
          </a:prstGeom>
        </p:spPr>
      </p:pic>
    </p:spTree>
    <p:extLst>
      <p:ext uri="{BB962C8B-B14F-4D97-AF65-F5344CB8AC3E}">
        <p14:creationId xmlns:p14="http://schemas.microsoft.com/office/powerpoint/2010/main" val="10615066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fontScale="92500"/>
          </a:bodyPr>
          <a:lstStyle/>
          <a:p>
            <a:r>
              <a:rPr lang="en-US" dirty="0"/>
              <a:t>Policy Iteration for Deterministic Environment</a:t>
            </a:r>
          </a:p>
          <a:p>
            <a:r>
              <a:rPr lang="en-US" dirty="0"/>
              <a:t>Policy Iteration for Stochastic Environment</a:t>
            </a:r>
          </a:p>
          <a:p>
            <a:pPr lvl="1"/>
            <a:r>
              <a:rPr lang="en-US" dirty="0"/>
              <a:t>Policy Evaluation with analytic solution, not IPE</a:t>
            </a:r>
            <a:endParaRPr lang="en-US" dirty="0">
              <a:solidFill>
                <a:srgbClr val="C00000"/>
              </a:solidFill>
            </a:endParaRPr>
          </a:p>
          <a:p>
            <a:r>
              <a:rPr lang="en-US" dirty="0"/>
              <a:t>Value Iteration for Deterministic Environment  </a:t>
            </a:r>
          </a:p>
          <a:p>
            <a:r>
              <a:rPr lang="en-US" dirty="0"/>
              <a:t>Value Iteration for Stochastic Environment</a:t>
            </a:r>
          </a:p>
          <a:p>
            <a:pPr lvl="1"/>
            <a:r>
              <a:rPr lang="en-US" dirty="0"/>
              <a:t>Bellman Opt. Equation solved iteratively w. in-place updates</a:t>
            </a:r>
          </a:p>
          <a:p>
            <a:r>
              <a:rPr lang="en-US" dirty="0">
                <a:solidFill>
                  <a:srgbClr val="C00000"/>
                </a:solidFill>
              </a:rPr>
              <a:t>Model-based Learning</a:t>
            </a:r>
            <a:endParaRPr lang="en-SE" dirty="0">
              <a:solidFill>
                <a:srgbClr val="C00000"/>
              </a:solidFill>
            </a:endParaRPr>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spTree>
    <p:extLst>
      <p:ext uri="{BB962C8B-B14F-4D97-AF65-F5344CB8AC3E}">
        <p14:creationId xmlns:p14="http://schemas.microsoft.com/office/powerpoint/2010/main" val="2828214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DF489-075E-4EF7-8E98-CF205AD0CF5A}"/>
              </a:ext>
            </a:extLst>
          </p:cNvPr>
          <p:cNvSpPr>
            <a:spLocks noGrp="1"/>
          </p:cNvSpPr>
          <p:nvPr>
            <p:ph type="title"/>
          </p:nvPr>
        </p:nvSpPr>
        <p:spPr/>
        <p:txBody>
          <a:bodyPr/>
          <a:lstStyle/>
          <a:p>
            <a:r>
              <a:rPr lang="en-US" dirty="0"/>
              <a:t>MDP Quiz</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41C526-1EC2-4C7E-9CF5-C8742557EA0B}"/>
                  </a:ext>
                </a:extLst>
              </p:cNvPr>
              <p:cNvSpPr>
                <a:spLocks noGrp="1"/>
              </p:cNvSpPr>
              <p:nvPr>
                <p:ph idx="1"/>
              </p:nvPr>
            </p:nvSpPr>
            <p:spPr>
              <a:xfrm>
                <a:off x="457200" y="1066800"/>
                <a:ext cx="8229600" cy="3256932"/>
              </a:xfrm>
            </p:spPr>
            <p:txBody>
              <a:bodyPr>
                <a:normAutofit fontScale="62500" lnSpcReduction="20000"/>
              </a:bodyPr>
              <a:lstStyle/>
              <a:p>
                <a:r>
                  <a:rPr lang="en-US" dirty="0"/>
                  <a:t>For this MDP with a single state </a:t>
                </a:r>
                <a14:m>
                  <m:oMath xmlns:m="http://schemas.openxmlformats.org/officeDocument/2006/math">
                    <m:r>
                      <a:rPr lang="en-US" b="0" i="1" smtClean="0">
                        <a:latin typeface="Cambria Math" panose="02040503050406030204" pitchFamily="18" charset="0"/>
                      </a:rPr>
                      <m:t>𝑠</m:t>
                    </m:r>
                  </m:oMath>
                </a14:m>
                <a:r>
                  <a:rPr lang="en-US" dirty="0"/>
                  <a:t> and two possible actions </a:t>
                </a:r>
                <a14:m>
                  <m:oMath xmlns:m="http://schemas.openxmlformats.org/officeDocument/2006/math">
                    <m:r>
                      <a:rPr lang="en-US" b="0" i="1" smtClean="0">
                        <a:latin typeface="Cambria Math" panose="02040503050406030204" pitchFamily="18" charset="0"/>
                      </a:rPr>
                      <m:t>𝑙𝑒𝑓𝑡</m:t>
                    </m:r>
                  </m:oMath>
                </a14:m>
                <a:r>
                  <a:rPr lang="en-US" b="0" i="1" dirty="0">
                    <a:latin typeface="Cambria Math" panose="02040503050406030204" pitchFamily="18" charset="0"/>
                  </a:rPr>
                  <a:t> </a:t>
                </a:r>
                <a:r>
                  <a:rPr lang="en-US" dirty="0"/>
                  <a:t>and</a:t>
                </a: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𝑟𝑖𝑔h𝑡</m:t>
                    </m:r>
                  </m:oMath>
                </a14:m>
                <a:r>
                  <a:rPr lang="en-US" dirty="0"/>
                  <a:t>. Are these valid policies?</a:t>
                </a:r>
              </a:p>
              <a:p>
                <a:pPr lvl="1"/>
                <a:r>
                  <a:rPr lang="en-US" dirty="0"/>
                  <a:t>1) </a:t>
                </a:r>
                <a14:m>
                  <m:oMath xmlns:m="http://schemas.openxmlformats.org/officeDocument/2006/math">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𝑙𝑒𝑓𝑡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𝑟𝑖𝑔h𝑡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=0.5</m:t>
                    </m:r>
                  </m:oMath>
                </a14:m>
                <a:r>
                  <a:rPr lang="en-US" dirty="0">
                    <a:ea typeface="ＭＳ Ｐゴシック" pitchFamily="34" charset="-128"/>
                  </a:rPr>
                  <a:t> (goes left or right with equal probability. uniform random policy)</a:t>
                </a:r>
              </a:p>
              <a:p>
                <a:pPr lvl="1"/>
                <a:r>
                  <a:rPr lang="en-US" dirty="0">
                    <a:ea typeface="ＭＳ Ｐゴシック" pitchFamily="34" charset="-128"/>
                  </a:rPr>
                  <a:t>2) </a:t>
                </a:r>
                <a14:m>
                  <m:oMath xmlns:m="http://schemas.openxmlformats.org/officeDocument/2006/math">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𝑙𝑒𝑓𝑡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𝑟𝑖𝑔h𝑡</m:t>
                        </m:r>
                      </m:e>
                      <m:e>
                        <m:r>
                          <a:rPr lang="en-US" i="1">
                            <a:latin typeface="Cambria Math" panose="02040503050406030204" pitchFamily="18" charset="0"/>
                            <a:ea typeface="ＭＳ Ｐゴシック" pitchFamily="34" charset="-128"/>
                          </a:rPr>
                          <m:t>𝑠</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(always goes left)</a:t>
                </a:r>
              </a:p>
              <a:p>
                <a:pPr lvl="1"/>
                <a:r>
                  <a:rPr lang="en-US" dirty="0"/>
                  <a:t>3) Alternating left and right, i.e., if previous action is left, then current action must be right, next action must be left, and so on.</a:t>
                </a:r>
              </a:p>
              <a:p>
                <a:pPr lvl="1"/>
                <a:r>
                  <a:rPr lang="en-US" dirty="0"/>
                  <a:t>ANS: 3) is not a valid policy, since it depends on the history of actions. To be a valid policy, the action must depend on the current state only.</a:t>
                </a:r>
              </a:p>
              <a:p>
                <a:r>
                  <a:rPr lang="en-US" dirty="0"/>
                  <a:t>We can redefine the MDP’ extended state to include the last action as part of it, then 3) is a valid policy for the new MDP.</a:t>
                </a:r>
              </a:p>
            </p:txBody>
          </p:sp>
        </mc:Choice>
        <mc:Fallback xmlns="">
          <p:sp>
            <p:nvSpPr>
              <p:cNvPr id="3" name="Content Placeholder 2">
                <a:extLst>
                  <a:ext uri="{FF2B5EF4-FFF2-40B4-BE49-F238E27FC236}">
                    <a16:creationId xmlns:a16="http://schemas.microsoft.com/office/drawing/2014/main" id="{D641C526-1EC2-4C7E-9CF5-C8742557EA0B}"/>
                  </a:ext>
                </a:extLst>
              </p:cNvPr>
              <p:cNvSpPr>
                <a:spLocks noGrp="1" noRot="1" noChangeAspect="1" noMove="1" noResize="1" noEditPoints="1" noAdjustHandles="1" noChangeArrowheads="1" noChangeShapeType="1" noTextEdit="1"/>
              </p:cNvSpPr>
              <p:nvPr>
                <p:ph idx="1"/>
              </p:nvPr>
            </p:nvSpPr>
            <p:spPr>
              <a:xfrm>
                <a:off x="457200" y="1066800"/>
                <a:ext cx="8229600" cy="3256932"/>
              </a:xfrm>
              <a:blipFill>
                <a:blip r:embed="rId2"/>
                <a:stretch>
                  <a:fillRect l="-667" t="-26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912C016-AD77-4E9B-B517-3C44C7C5458B}"/>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5" name="Picture 4">
            <a:extLst>
              <a:ext uri="{FF2B5EF4-FFF2-40B4-BE49-F238E27FC236}">
                <a16:creationId xmlns:a16="http://schemas.microsoft.com/office/drawing/2014/main" id="{B628E0AA-B292-4CB7-BE33-BF35DE5D2F65}"/>
              </a:ext>
            </a:extLst>
          </p:cNvPr>
          <p:cNvPicPr>
            <a:picLocks noChangeAspect="1"/>
          </p:cNvPicPr>
          <p:nvPr/>
        </p:nvPicPr>
        <p:blipFill>
          <a:blip r:embed="rId3"/>
          <a:stretch>
            <a:fillRect/>
          </a:stretch>
        </p:blipFill>
        <p:spPr>
          <a:xfrm>
            <a:off x="2209800" y="4323732"/>
            <a:ext cx="4495800" cy="245077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EAFFCC-FF81-4C3F-A3CA-ED8B86E40E58}"/>
                  </a:ext>
                </a:extLst>
              </p:cNvPr>
              <p:cNvSpPr txBox="1"/>
              <p:nvPr/>
            </p:nvSpPr>
            <p:spPr>
              <a:xfrm>
                <a:off x="4267199" y="5618446"/>
                <a:ext cx="3751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m:t>
                      </m:r>
                    </m:oMath>
                  </m:oMathPara>
                </a14:m>
                <a:endParaRPr lang="en-SE" dirty="0"/>
              </a:p>
            </p:txBody>
          </p:sp>
        </mc:Choice>
        <mc:Fallback xmlns="">
          <p:sp>
            <p:nvSpPr>
              <p:cNvPr id="7" name="TextBox 6">
                <a:extLst>
                  <a:ext uri="{FF2B5EF4-FFF2-40B4-BE49-F238E27FC236}">
                    <a16:creationId xmlns:a16="http://schemas.microsoft.com/office/drawing/2014/main" id="{EBEAFFCC-FF81-4C3F-A3CA-ED8B86E40E58}"/>
                  </a:ext>
                </a:extLst>
              </p:cNvPr>
              <p:cNvSpPr txBox="1">
                <a:spLocks noRot="1" noChangeAspect="1" noMove="1" noResize="1" noEditPoints="1" noAdjustHandles="1" noChangeArrowheads="1" noChangeShapeType="1" noTextEdit="1"/>
              </p:cNvSpPr>
              <p:nvPr/>
            </p:nvSpPr>
            <p:spPr>
              <a:xfrm>
                <a:off x="4267199" y="5618446"/>
                <a:ext cx="375103" cy="369332"/>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42AE825-B4B0-4CF6-B104-D873C9AFF80F}"/>
                  </a:ext>
                </a:extLst>
              </p:cNvPr>
              <p:cNvSpPr txBox="1"/>
              <p:nvPr/>
            </p:nvSpPr>
            <p:spPr>
              <a:xfrm>
                <a:off x="3391125" y="4202668"/>
                <a:ext cx="10636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 </m:t>
                      </m:r>
                      <m:r>
                        <a:rPr lang="en-US" b="0" i="1" dirty="0" smtClean="0">
                          <a:latin typeface="Cambria Math" panose="02040503050406030204" pitchFamily="18" charset="0"/>
                        </a:rPr>
                        <m:t>𝑙𝑒𝑓𝑡</m:t>
                      </m:r>
                      <m:r>
                        <a:rPr lang="en-US" b="0" i="1" dirty="0" smtClean="0">
                          <a:latin typeface="Cambria Math" panose="02040503050406030204" pitchFamily="18" charset="0"/>
                        </a:rPr>
                        <m:t>)</m:t>
                      </m:r>
                    </m:oMath>
                  </m:oMathPara>
                </a14:m>
                <a:endParaRPr lang="en-SE" dirty="0"/>
              </a:p>
            </p:txBody>
          </p:sp>
        </mc:Choice>
        <mc:Fallback xmlns="">
          <p:sp>
            <p:nvSpPr>
              <p:cNvPr id="8" name="TextBox 7">
                <a:extLst>
                  <a:ext uri="{FF2B5EF4-FFF2-40B4-BE49-F238E27FC236}">
                    <a16:creationId xmlns:a16="http://schemas.microsoft.com/office/drawing/2014/main" id="{442AE825-B4B0-4CF6-B104-D873C9AFF80F}"/>
                  </a:ext>
                </a:extLst>
              </p:cNvPr>
              <p:cNvSpPr txBox="1">
                <a:spLocks noRot="1" noChangeAspect="1" noMove="1" noResize="1" noEditPoints="1" noAdjustHandles="1" noChangeArrowheads="1" noChangeShapeType="1" noTextEdit="1"/>
              </p:cNvSpPr>
              <p:nvPr/>
            </p:nvSpPr>
            <p:spPr>
              <a:xfrm>
                <a:off x="3391125" y="4202668"/>
                <a:ext cx="1063625" cy="369332"/>
              </a:xfrm>
              <a:prstGeom prst="rect">
                <a:avLst/>
              </a:prstGeom>
              <a:blipFill>
                <a:blip r:embed="rId5"/>
                <a:stretch>
                  <a:fillRect b="-1475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C661543-AA82-4451-BC66-9E1082216E8E}"/>
                  </a:ext>
                </a:extLst>
              </p:cNvPr>
              <p:cNvSpPr txBox="1"/>
              <p:nvPr/>
            </p:nvSpPr>
            <p:spPr>
              <a:xfrm>
                <a:off x="4454750" y="4202668"/>
                <a:ext cx="12030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 </m:t>
                      </m:r>
                      <m:r>
                        <a:rPr lang="en-US" b="0" i="1" dirty="0" smtClean="0">
                          <a:latin typeface="Cambria Math" panose="02040503050406030204" pitchFamily="18" charset="0"/>
                        </a:rPr>
                        <m:t>𝑟𝑖𝑔h𝑡</m:t>
                      </m:r>
                      <m:r>
                        <a:rPr lang="en-US" b="0" i="1" dirty="0" smtClean="0">
                          <a:latin typeface="Cambria Math" panose="02040503050406030204" pitchFamily="18" charset="0"/>
                        </a:rPr>
                        <m:t>)</m:t>
                      </m:r>
                    </m:oMath>
                  </m:oMathPara>
                </a14:m>
                <a:endParaRPr lang="en-SE" dirty="0"/>
              </a:p>
            </p:txBody>
          </p:sp>
        </mc:Choice>
        <mc:Fallback xmlns="">
          <p:sp>
            <p:nvSpPr>
              <p:cNvPr id="9" name="TextBox 8">
                <a:extLst>
                  <a:ext uri="{FF2B5EF4-FFF2-40B4-BE49-F238E27FC236}">
                    <a16:creationId xmlns:a16="http://schemas.microsoft.com/office/drawing/2014/main" id="{9C661543-AA82-4451-BC66-9E1082216E8E}"/>
                  </a:ext>
                </a:extLst>
              </p:cNvPr>
              <p:cNvSpPr txBox="1">
                <a:spLocks noRot="1" noChangeAspect="1" noMove="1" noResize="1" noEditPoints="1" noAdjustHandles="1" noChangeArrowheads="1" noChangeShapeType="1" noTextEdit="1"/>
              </p:cNvSpPr>
              <p:nvPr/>
            </p:nvSpPr>
            <p:spPr>
              <a:xfrm>
                <a:off x="4454750" y="4202668"/>
                <a:ext cx="1203086" cy="369332"/>
              </a:xfrm>
              <a:prstGeom prst="rect">
                <a:avLst/>
              </a:prstGeom>
              <a:blipFill>
                <a:blip r:embed="rId6"/>
                <a:stretch>
                  <a:fillRect b="-14754"/>
                </a:stretch>
              </a:blipFill>
            </p:spPr>
            <p:txBody>
              <a:bodyPr/>
              <a:lstStyle/>
              <a:p>
                <a:r>
                  <a:rPr lang="en-SE">
                    <a:noFill/>
                  </a:rPr>
                  <a:t> </a:t>
                </a:r>
              </a:p>
            </p:txBody>
          </p:sp>
        </mc:Fallback>
      </mc:AlternateContent>
    </p:spTree>
    <p:extLst>
      <p:ext uri="{BB962C8B-B14F-4D97-AF65-F5344CB8AC3E}">
        <p14:creationId xmlns:p14="http://schemas.microsoft.com/office/powerpoint/2010/main" val="20833442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Model-Based RL</a:t>
            </a:r>
          </a:p>
        </p:txBody>
      </p:sp>
      <mc:AlternateContent xmlns:mc="http://schemas.openxmlformats.org/markup-compatibility/2006" xmlns:a14="http://schemas.microsoft.com/office/drawing/2010/main">
        <mc:Choice Requires="a14">
          <p:sp>
            <p:nvSpPr>
              <p:cNvPr id="9219" name="Rectangle 3"/>
              <p:cNvSpPr>
                <a:spLocks noGrp="1" noChangeArrowheads="1"/>
              </p:cNvSpPr>
              <p:nvPr>
                <p:ph idx="1"/>
              </p:nvPr>
            </p:nvSpPr>
            <p:spPr>
              <a:xfrm>
                <a:off x="457200" y="1295400"/>
                <a:ext cx="8458200" cy="3276600"/>
              </a:xfrm>
            </p:spPr>
            <p:txBody>
              <a:bodyPr>
                <a:normAutofit fontScale="92500" lnSpcReduction="20000"/>
              </a:bodyPr>
              <a:lstStyle/>
              <a:p>
                <a:pPr>
                  <a:lnSpc>
                    <a:spcPct val="80000"/>
                  </a:lnSpc>
                </a:pPr>
                <a:r>
                  <a:rPr lang="en-US" dirty="0"/>
                  <a:t>If MDP is not available, we can use Model-Based RL:</a:t>
                </a:r>
              </a:p>
              <a:p>
                <a:pPr>
                  <a:lnSpc>
                    <a:spcPct val="80000"/>
                  </a:lnSpc>
                </a:pPr>
                <a:r>
                  <a:rPr lang="en-US" dirty="0"/>
                  <a:t>Step 1: Learn empirical MDP model</a:t>
                </a:r>
              </a:p>
              <a:p>
                <a:pPr lvl="1">
                  <a:lnSpc>
                    <a:spcPct val="80000"/>
                  </a:lnSpc>
                </a:pPr>
                <a:r>
                  <a:rPr lang="en-US" dirty="0"/>
                  <a:t>Estimate the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by executing some policy </a:t>
                </a:r>
                <a14:m>
                  <m:oMath xmlns:m="http://schemas.openxmlformats.org/officeDocument/2006/math">
                    <m:r>
                      <a:rPr lang="en-US" i="1">
                        <a:latin typeface="Cambria Math" panose="02040503050406030204" pitchFamily="18" charset="0"/>
                      </a:rPr>
                      <m:t>𝜋</m:t>
                    </m:r>
                  </m:oMath>
                </a14:m>
                <a:r>
                  <a:rPr lang="en-US" dirty="0"/>
                  <a:t> (may be random), and keeping track of outcomes </a:t>
                </a:r>
                <a14:m>
                  <m:oMath xmlns:m="http://schemas.openxmlformats.org/officeDocument/2006/math">
                    <m:r>
                      <a:rPr lang="en-US" i="1" dirty="0">
                        <a:latin typeface="Cambria Math" panose="02040503050406030204" pitchFamily="18" charset="0"/>
                      </a:rPr>
                      <m:t>𝑟</m:t>
                    </m:r>
                    <m:r>
                      <a:rPr lang="en-US" i="1" dirty="0">
                        <a:latin typeface="Cambria Math" panose="02040503050406030204" pitchFamily="18" charset="0"/>
                      </a:rPr>
                      <m:t>,</m:t>
                    </m:r>
                    <m:r>
                      <m:rPr>
                        <m:sty m:val="p"/>
                      </m:rPr>
                      <a:rPr lang="en-US" dirty="0">
                        <a:latin typeface="Cambria Math" panose="02040503050406030204" pitchFamily="18" charset="0"/>
                      </a:rPr>
                      <m:t>s</m:t>
                    </m:r>
                    <m:r>
                      <a:rPr lang="en-US" dirty="0">
                        <a:latin typeface="Cambria Math" panose="02040503050406030204" pitchFamily="18" charset="0"/>
                      </a:rPr>
                      <m:t>′</m:t>
                    </m:r>
                  </m:oMath>
                </a14:m>
                <a:r>
                  <a:rPr lang="en-US" dirty="0"/>
                  <a:t> for each </a:t>
                </a:r>
                <a14:m>
                  <m:oMath xmlns:m="http://schemas.openxmlformats.org/officeDocument/2006/math">
                    <m:r>
                      <a:rPr lang="en-US" i="1" dirty="0">
                        <a:latin typeface="Cambria Math" panose="02040503050406030204" pitchFamily="18" charset="0"/>
                      </a:rPr>
                      <m:t>𝑠</m:t>
                    </m:r>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 </m:t>
                    </m:r>
                  </m:oMath>
                </a14:m>
                <a:r>
                  <a:rPr lang="en-US" dirty="0"/>
                  <a:t>in the observed episodes.</a:t>
                </a:r>
              </a:p>
              <a:p>
                <a:pPr>
                  <a:lnSpc>
                    <a:spcPct val="80000"/>
                  </a:lnSpc>
                </a:pPr>
                <a:r>
                  <a:rPr lang="en-US" dirty="0"/>
                  <a:t>Step 2: Do planning w. the learned MDP for the optimal policy</a:t>
                </a:r>
              </a:p>
              <a:p>
                <a:pPr lvl="1">
                  <a:lnSpc>
                    <a:spcPct val="80000"/>
                  </a:lnSpc>
                </a:pPr>
                <a:r>
                  <a:rPr lang="en-US" dirty="0"/>
                  <a:t>Dynamic Programming w. Value Iteration or Policy Iteration </a:t>
                </a:r>
              </a:p>
            </p:txBody>
          </p:sp>
        </mc:Choice>
        <mc:Fallback xmlns="">
          <p:sp>
            <p:nvSpPr>
              <p:cNvPr id="9219" name="Rectangle 3"/>
              <p:cNvSpPr>
                <a:spLocks noGrp="1" noRot="1" noChangeAspect="1" noMove="1" noResize="1" noEditPoints="1" noAdjustHandles="1" noChangeArrowheads="1" noChangeShapeType="1" noTextEdit="1"/>
              </p:cNvSpPr>
              <p:nvPr>
                <p:ph idx="1"/>
              </p:nvPr>
            </p:nvSpPr>
            <p:spPr>
              <a:xfrm>
                <a:off x="457200" y="1295400"/>
                <a:ext cx="8458200" cy="3276600"/>
              </a:xfrm>
              <a:blipFill>
                <a:blip r:embed="rId3"/>
                <a:stretch>
                  <a:fillRect l="-1441" t="-7449" r="-360" b="-372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7DB76-4DD8-4570-8007-26D7FFB21C4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60</a:t>
            </a:fld>
            <a:endParaRPr lang="en-US" altLang="zh-CN" dirty="0"/>
          </a:p>
        </p:txBody>
      </p:sp>
      <p:pic>
        <p:nvPicPr>
          <p:cNvPr id="2" name="Picture 1">
            <a:extLst>
              <a:ext uri="{FF2B5EF4-FFF2-40B4-BE49-F238E27FC236}">
                <a16:creationId xmlns:a16="http://schemas.microsoft.com/office/drawing/2014/main" id="{F47FA995-FC49-4658-B113-3A4BB8FFA411}"/>
              </a:ext>
            </a:extLst>
          </p:cNvPr>
          <p:cNvPicPr>
            <a:picLocks noChangeAspect="1"/>
          </p:cNvPicPr>
          <p:nvPr/>
        </p:nvPicPr>
        <p:blipFill>
          <a:blip r:embed="rId4"/>
          <a:stretch>
            <a:fillRect/>
          </a:stretch>
        </p:blipFill>
        <p:spPr>
          <a:xfrm>
            <a:off x="2809875" y="4358723"/>
            <a:ext cx="3524250" cy="2415787"/>
          </a:xfrm>
          <a:prstGeom prst="rect">
            <a:avLst/>
          </a:prstGeom>
        </p:spPr>
      </p:pic>
    </p:spTree>
    <p:extLst>
      <p:ext uri="{BB962C8B-B14F-4D97-AF65-F5344CB8AC3E}">
        <p14:creationId xmlns:p14="http://schemas.microsoft.com/office/powerpoint/2010/main" val="2819838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MiniGW</a:t>
            </a:r>
            <a:r>
              <a:rPr lang="en-US" dirty="0"/>
              <a:t>: Model Learning</a:t>
            </a:r>
          </a:p>
        </p:txBody>
      </p:sp>
      <p:sp>
        <p:nvSpPr>
          <p:cNvPr id="4" name="TextBox 3"/>
          <p:cNvSpPr txBox="1"/>
          <p:nvPr/>
        </p:nvSpPr>
        <p:spPr>
          <a:xfrm>
            <a:off x="457200" y="1143000"/>
            <a:ext cx="1657350" cy="415498"/>
          </a:xfrm>
          <a:prstGeom prst="rect">
            <a:avLst/>
          </a:prstGeom>
          <a:noFill/>
        </p:spPr>
        <p:txBody>
          <a:bodyPr wrap="square" rtlCol="0">
            <a:spAutoFit/>
          </a:bodyPr>
          <a:lstStyle/>
          <a:p>
            <a:pPr algn="ctr"/>
            <a:r>
              <a:rPr lang="en-US" sz="2100" dirty="0">
                <a:solidFill>
                  <a:schemeClr val="accent2"/>
                </a:solidFill>
                <a:latin typeface="Calibri"/>
                <a:cs typeface="Calibri"/>
              </a:rPr>
              <a:t>Input Policy </a:t>
            </a:r>
            <a:r>
              <a:rPr lang="en-US" sz="2100" dirty="0">
                <a:solidFill>
                  <a:schemeClr val="accent2"/>
                </a:solidFill>
                <a:latin typeface="Calibri"/>
                <a:cs typeface="Calibri"/>
                <a:sym typeface="Symbol" pitchFamily="18" charset="2"/>
              </a:rPr>
              <a:t></a:t>
            </a:r>
            <a:r>
              <a:rPr lang="en-US" dirty="0">
                <a:solidFill>
                  <a:schemeClr val="accent2"/>
                </a:solidFill>
                <a:latin typeface="Calibri"/>
                <a:cs typeface="Calibri"/>
              </a:rPr>
              <a:t> </a:t>
            </a:r>
          </a:p>
        </p:txBody>
      </p:sp>
      <p:sp>
        <p:nvSpPr>
          <p:cNvPr id="14" name="Text Box 13"/>
          <p:cNvSpPr txBox="1">
            <a:spLocks noChangeArrowheads="1"/>
          </p:cNvSpPr>
          <p:nvPr/>
        </p:nvSpPr>
        <p:spPr bwMode="auto">
          <a:xfrm>
            <a:off x="342900" y="4180701"/>
            <a:ext cx="1828800" cy="369332"/>
          </a:xfrm>
          <a:prstGeom prst="rect">
            <a:avLst/>
          </a:prstGeom>
          <a:noFill/>
          <a:ln w="9525">
            <a:noFill/>
            <a:miter lim="800000"/>
            <a:headEnd/>
            <a:tailEnd/>
          </a:ln>
        </p:spPr>
        <p:txBody>
          <a:bodyPr wrap="square">
            <a:spAutoFit/>
          </a:bodyPr>
          <a:lstStyle/>
          <a:p>
            <a:pPr algn="ctr">
              <a:spcBef>
                <a:spcPct val="50000"/>
              </a:spcBef>
            </a:pPr>
            <a:r>
              <a:rPr lang="en-US" i="1" dirty="0">
                <a:latin typeface="Calibri"/>
                <a:cs typeface="Calibri"/>
                <a:sym typeface="Symbol" pitchFamily="18" charset="2"/>
              </a:rPr>
              <a:t>Assume: </a:t>
            </a:r>
            <a:r>
              <a:rPr lang="en-US" dirty="0">
                <a:latin typeface="Calibri"/>
                <a:cs typeface="Calibri"/>
                <a:sym typeface="Symbol" pitchFamily="18" charset="2"/>
              </a:rPr>
              <a:t> = 1</a:t>
            </a:r>
            <a:endParaRPr lang="en-US" dirty="0">
              <a:latin typeface="Calibri"/>
              <a:cs typeface="Calibri"/>
            </a:endParaRPr>
          </a:p>
        </p:txBody>
      </p:sp>
      <p:sp>
        <p:nvSpPr>
          <p:cNvPr id="15" name="TextBox 14"/>
          <p:cNvSpPr txBox="1"/>
          <p:nvPr/>
        </p:nvSpPr>
        <p:spPr>
          <a:xfrm>
            <a:off x="2800350" y="1143000"/>
            <a:ext cx="3371850" cy="415498"/>
          </a:xfrm>
          <a:prstGeom prst="rect">
            <a:avLst/>
          </a:prstGeom>
          <a:noFill/>
        </p:spPr>
        <p:txBody>
          <a:bodyPr wrap="square" rtlCol="0">
            <a:spAutoFit/>
          </a:bodyPr>
          <a:lstStyle/>
          <a:p>
            <a:pPr algn="ctr"/>
            <a:r>
              <a:rPr lang="en-US" sz="2100" dirty="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6743700" y="1143000"/>
            <a:ext cx="2057400" cy="415498"/>
          </a:xfrm>
          <a:prstGeom prst="rect">
            <a:avLst/>
          </a:prstGeom>
          <a:noFill/>
        </p:spPr>
        <p:txBody>
          <a:bodyPr wrap="square" rtlCol="0">
            <a:spAutoFit/>
          </a:bodyPr>
          <a:lstStyle/>
          <a:p>
            <a:pPr algn="ctr"/>
            <a:r>
              <a:rPr lang="en-US" sz="2100" dirty="0">
                <a:solidFill>
                  <a:schemeClr val="accent2"/>
                </a:solidFill>
                <a:latin typeface="Calibri"/>
                <a:cs typeface="Calibri"/>
              </a:rPr>
              <a:t>Learned Model</a:t>
            </a:r>
            <a:endParaRPr lang="en-US" dirty="0">
              <a:solidFill>
                <a:schemeClr val="accent2"/>
              </a:solidFill>
              <a:latin typeface="Calibri"/>
              <a:cs typeface="Calibri"/>
            </a:endParaRPr>
          </a:p>
        </p:txBody>
      </p:sp>
      <p:graphicFrame>
        <p:nvGraphicFramePr>
          <p:cNvPr id="19" name="Table 18"/>
          <p:cNvGraphicFramePr>
            <a:graphicFrameLocks noGrp="1"/>
          </p:cNvGraphicFramePr>
          <p:nvPr/>
        </p:nvGraphicFramePr>
        <p:xfrm>
          <a:off x="285750" y="200025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0" name="Rectangle 19"/>
          <p:cNvSpPr/>
          <p:nvPr/>
        </p:nvSpPr>
        <p:spPr>
          <a:xfrm>
            <a:off x="1727688" y="27234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055076" y="2094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798736" y="28825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440574" y="288251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206744" y="328119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mc:AlternateContent xmlns:mc="http://schemas.openxmlformats.org/markup-compatibility/2006" xmlns:a14="http://schemas.microsoft.com/office/drawing/2010/main">
        <mc:Choice Requires="a14">
          <p:sp>
            <p:nvSpPr>
              <p:cNvPr id="26" name="TextBox 25"/>
              <p:cNvSpPr txBox="1"/>
              <p:nvPr/>
            </p:nvSpPr>
            <p:spPr>
              <a:xfrm>
                <a:off x="2527788" y="2039814"/>
                <a:ext cx="1957020"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𝐵</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2527788" y="2039814"/>
                <a:ext cx="1957020" cy="923330"/>
              </a:xfrm>
              <a:prstGeom prst="rect">
                <a:avLst/>
              </a:prstGeom>
              <a:blipFill>
                <a:blip r:embed="rId3"/>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4514850" y="2039814"/>
                <a:ext cx="1943099"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𝐵</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4514850" y="2039814"/>
                <a:ext cx="1943099" cy="923330"/>
              </a:xfrm>
              <a:prstGeom prst="rect">
                <a:avLst/>
              </a:prstGeom>
              <a:blipFill>
                <a:blip r:embed="rId4"/>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692893" y="3638783"/>
                <a:ext cx="158701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𝐸</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𝑢</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𝐴</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𝐴</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4692893" y="3638783"/>
                <a:ext cx="1587012" cy="923330"/>
              </a:xfrm>
              <a:prstGeom prst="rect">
                <a:avLst/>
              </a:prstGeom>
              <a:blipFill>
                <a:blip r:embed="rId5"/>
                <a:stretch>
                  <a:fillRect l="-1154" r="-10769" b="-4636"/>
                </a:stretch>
              </a:blipFill>
            </p:spPr>
            <p:txBody>
              <a:bodyPr/>
              <a:lstStyle/>
              <a:p>
                <a:r>
                  <a:rPr lang="en-SE">
                    <a:noFill/>
                  </a:rPr>
                  <a:t> </a:t>
                </a:r>
              </a:p>
            </p:txBody>
          </p:sp>
        </mc:Fallback>
      </mc:AlternateContent>
      <p:sp>
        <p:nvSpPr>
          <p:cNvPr id="30" name="TextBox 29"/>
          <p:cNvSpPr txBox="1"/>
          <p:nvPr/>
        </p:nvSpPr>
        <p:spPr>
          <a:xfrm>
            <a:off x="2914650" y="1600200"/>
            <a:ext cx="1257300" cy="415498"/>
          </a:xfrm>
          <a:prstGeom prst="rect">
            <a:avLst/>
          </a:prstGeom>
          <a:noFill/>
        </p:spPr>
        <p:txBody>
          <a:bodyPr wrap="square" rtlCol="0">
            <a:spAutoFit/>
          </a:bodyPr>
          <a:lstStyle/>
          <a:p>
            <a:pPr algn="ctr"/>
            <a:r>
              <a:rPr lang="en-US" sz="2100" dirty="0">
                <a:latin typeface="Calibri"/>
                <a:cs typeface="Calibri"/>
              </a:rPr>
              <a:t>Episode 1</a:t>
            </a:r>
          </a:p>
        </p:txBody>
      </p:sp>
      <p:sp>
        <p:nvSpPr>
          <p:cNvPr id="31" name="Rounded Rectangle 30"/>
          <p:cNvSpPr/>
          <p:nvPr/>
        </p:nvSpPr>
        <p:spPr>
          <a:xfrm>
            <a:off x="2686050" y="2000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4857750" y="1600200"/>
            <a:ext cx="1257300" cy="415498"/>
          </a:xfrm>
          <a:prstGeom prst="rect">
            <a:avLst/>
          </a:prstGeom>
          <a:noFill/>
        </p:spPr>
        <p:txBody>
          <a:bodyPr wrap="square" rtlCol="0">
            <a:spAutoFit/>
          </a:bodyPr>
          <a:lstStyle/>
          <a:p>
            <a:pPr algn="ctr"/>
            <a:r>
              <a:rPr lang="en-US" sz="2100" dirty="0">
                <a:latin typeface="Calibri"/>
                <a:cs typeface="Calibri"/>
              </a:rPr>
              <a:t>Episode 2</a:t>
            </a:r>
          </a:p>
        </p:txBody>
      </p:sp>
      <p:sp>
        <p:nvSpPr>
          <p:cNvPr id="33" name="Rounded Rectangle 32"/>
          <p:cNvSpPr/>
          <p:nvPr/>
        </p:nvSpPr>
        <p:spPr>
          <a:xfrm>
            <a:off x="4638674" y="2000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2914650" y="3200400"/>
            <a:ext cx="1257300" cy="415498"/>
          </a:xfrm>
          <a:prstGeom prst="rect">
            <a:avLst/>
          </a:prstGeom>
          <a:noFill/>
        </p:spPr>
        <p:txBody>
          <a:bodyPr wrap="square" rtlCol="0">
            <a:spAutoFit/>
          </a:bodyPr>
          <a:lstStyle/>
          <a:p>
            <a:pPr algn="ctr"/>
            <a:r>
              <a:rPr lang="en-US" sz="2100" dirty="0">
                <a:latin typeface="Calibri"/>
                <a:cs typeface="Calibri"/>
              </a:rPr>
              <a:t>Episode 3</a:t>
            </a:r>
          </a:p>
        </p:txBody>
      </p:sp>
      <p:sp>
        <p:nvSpPr>
          <p:cNvPr id="35" name="Rounded Rectangle 34"/>
          <p:cNvSpPr/>
          <p:nvPr/>
        </p:nvSpPr>
        <p:spPr>
          <a:xfrm>
            <a:off x="2686050" y="36004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4857750" y="3200400"/>
            <a:ext cx="1257300" cy="415498"/>
          </a:xfrm>
          <a:prstGeom prst="rect">
            <a:avLst/>
          </a:prstGeom>
          <a:noFill/>
        </p:spPr>
        <p:txBody>
          <a:bodyPr wrap="square" rtlCol="0">
            <a:spAutoFit/>
          </a:bodyPr>
          <a:lstStyle/>
          <a:p>
            <a:pPr algn="ctr"/>
            <a:r>
              <a:rPr lang="en-US" sz="2100" dirty="0">
                <a:latin typeface="Calibri"/>
                <a:cs typeface="Calibri"/>
              </a:rPr>
              <a:t>Episode 4</a:t>
            </a:r>
          </a:p>
        </p:txBody>
      </p:sp>
      <mc:AlternateContent xmlns:mc="http://schemas.openxmlformats.org/markup-compatibility/2006" xmlns:a14="http://schemas.microsoft.com/office/drawing/2010/main">
        <mc:Choice Requires="a14">
          <p:sp>
            <p:nvSpPr>
              <p:cNvPr id="44" name="TextBox 43"/>
              <p:cNvSpPr txBox="1"/>
              <p:nvPr/>
            </p:nvSpPr>
            <p:spPr>
              <a:xfrm>
                <a:off x="2527788" y="3637818"/>
                <a:ext cx="210136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𝐸</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𝑢</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2527788" y="3637818"/>
                <a:ext cx="2101362" cy="923330"/>
              </a:xfrm>
              <a:prstGeom prst="rect">
                <a:avLst/>
              </a:prstGeom>
              <a:blipFill>
                <a:blip r:embed="rId6"/>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6686550" y="1600200"/>
                <a:ext cx="2305050" cy="1750479"/>
              </a:xfrm>
              <a:prstGeom prst="rect">
                <a:avLst/>
              </a:prstGeom>
              <a:noFill/>
            </p:spPr>
            <p:txBody>
              <a:bodyPr wrap="square" rtlCol="0">
                <a:spAutoFit/>
              </a:bodyPr>
              <a:lstStyle/>
              <a:p>
                <a:pPr algn="ctr"/>
                <a:endParaRPr lang="en-US" sz="2400" dirty="0">
                  <a:solidFill>
                    <a:schemeClr val="bg1"/>
                  </a:solidFill>
                  <a:latin typeface="Calibri"/>
                  <a:cs typeface="Calibri"/>
                </a:endParaRPr>
              </a:p>
              <a:p>
                <a:endParaRPr lang="en-US" sz="375"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𝐶</m:t>
                          </m:r>
                        </m:e>
                        <m:e>
                          <m:r>
                            <a:rPr lang="en-US" sz="1600" b="0" i="1" smtClean="0">
                              <a:latin typeface="Cambria Math" panose="02040503050406030204" pitchFamily="18" charset="0"/>
                            </a:rPr>
                            <m:t>𝐵</m:t>
                          </m:r>
                          <m:r>
                            <a:rPr lang="en-US" sz="1600" i="1">
                              <a:latin typeface="Cambria Math" panose="02040503050406030204" pitchFamily="18" charset="0"/>
                            </a:rPr>
                            <m:t>,</m:t>
                          </m:r>
                          <m:r>
                            <a:rPr lang="en-US" sz="1600" b="0" i="1" smtClean="0">
                              <a:latin typeface="Cambria Math" panose="02040503050406030204" pitchFamily="18" charset="0"/>
                            </a:rPr>
                            <m:t>𝑟</m:t>
                          </m:r>
                        </m:e>
                      </m:d>
                      <m:r>
                        <a:rPr lang="en-US" sz="1600" b="0" i="1" smtClean="0">
                          <a:latin typeface="Cambria Math" panose="02040503050406030204" pitchFamily="18" charset="0"/>
                        </a:rPr>
                        <m:t>=1.0</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𝐷</m:t>
                          </m:r>
                        </m:e>
                        <m:e>
                          <m:r>
                            <a:rPr lang="en-US" sz="1600" b="0" i="1" smtClean="0">
                              <a:latin typeface="Cambria Math" panose="02040503050406030204" pitchFamily="18" charset="0"/>
                            </a:rPr>
                            <m:t>𝐶</m:t>
                          </m:r>
                          <m:r>
                            <a:rPr lang="en-US" sz="1600" i="1">
                              <a:latin typeface="Cambria Math" panose="02040503050406030204" pitchFamily="18" charset="0"/>
                            </a:rPr>
                            <m:t>,</m:t>
                          </m:r>
                          <m:r>
                            <a:rPr lang="en-US" sz="1600" i="1">
                              <a:latin typeface="Cambria Math" panose="02040503050406030204" pitchFamily="18" charset="0"/>
                            </a:rPr>
                            <m:t>𝑟</m:t>
                          </m:r>
                        </m:e>
                      </m:d>
                      <m:r>
                        <a:rPr lang="en-US" sz="1600" i="1">
                          <a:latin typeface="Cambria Math" panose="02040503050406030204" pitchFamily="18" charset="0"/>
                        </a:rPr>
                        <m:t>=</m:t>
                      </m:r>
                      <m:r>
                        <a:rPr lang="en-US" sz="1600" b="0" i="1" smtClean="0">
                          <a:latin typeface="Cambria Math" panose="02040503050406030204" pitchFamily="18" charset="0"/>
                        </a:rPr>
                        <m:t>0.75</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𝐴</m:t>
                          </m:r>
                        </m:e>
                        <m:e>
                          <m:r>
                            <a:rPr lang="en-US" sz="1600" i="1">
                              <a:latin typeface="Cambria Math" panose="02040503050406030204" pitchFamily="18" charset="0"/>
                            </a:rPr>
                            <m:t>𝐶</m:t>
                          </m:r>
                          <m:r>
                            <a:rPr lang="en-US" sz="1600" i="1">
                              <a:latin typeface="Cambria Math" panose="02040503050406030204" pitchFamily="18" charset="0"/>
                            </a:rPr>
                            <m:t>,</m:t>
                          </m:r>
                          <m:r>
                            <a:rPr lang="en-US" sz="1600" i="1">
                              <a:latin typeface="Cambria Math" panose="02040503050406030204" pitchFamily="18" charset="0"/>
                            </a:rPr>
                            <m:t>𝑟</m:t>
                          </m:r>
                        </m:e>
                      </m:d>
                      <m:r>
                        <a:rPr lang="en-US" sz="1600" i="1">
                          <a:latin typeface="Cambria Math" panose="02040503050406030204" pitchFamily="18" charset="0"/>
                        </a:rPr>
                        <m:t>=0.</m:t>
                      </m:r>
                      <m:r>
                        <a:rPr lang="en-US" sz="1600" b="0" i="1" smtClean="0">
                          <a:latin typeface="Cambria Math" panose="02040503050406030204" pitchFamily="18" charset="0"/>
                        </a:rPr>
                        <m:t>2</m:t>
                      </m:r>
                      <m:r>
                        <a:rPr lang="en-US" sz="1600" i="1">
                          <a:latin typeface="Cambria Math" panose="02040503050406030204" pitchFamily="18" charset="0"/>
                        </a:rPr>
                        <m:t>5</m:t>
                      </m:r>
                    </m:oMath>
                  </m:oMathPara>
                </a14:m>
                <a:endParaRPr lang="en-US" sz="1600"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10</m:t>
                          </m:r>
                          <m:r>
                            <a:rPr lang="en-US" sz="1600" i="1">
                              <a:latin typeface="Cambria Math" panose="02040503050406030204" pitchFamily="18" charset="0"/>
                            </a:rPr>
                            <m:t>,</m:t>
                          </m:r>
                          <m:r>
                            <a:rPr lang="en-US" sz="1600" b="0" i="1" smtClean="0">
                              <a:latin typeface="Cambria Math" panose="02040503050406030204" pitchFamily="18" charset="0"/>
                            </a:rPr>
                            <m:t>𝑥</m:t>
                          </m:r>
                        </m:e>
                        <m:e>
                          <m:r>
                            <a:rPr lang="en-US" sz="1600" b="0" i="1" smtClean="0">
                              <a:latin typeface="Cambria Math" panose="02040503050406030204" pitchFamily="18" charset="0"/>
                            </a:rPr>
                            <m:t>𝐷</m:t>
                          </m:r>
                          <m:r>
                            <a:rPr lang="en-US" sz="1600" i="1">
                              <a:latin typeface="Cambria Math" panose="02040503050406030204" pitchFamily="18" charset="0"/>
                            </a:rPr>
                            <m:t>,</m:t>
                          </m:r>
                          <m:r>
                            <a:rPr lang="en-US" sz="1600" b="0" i="1" smtClean="0">
                              <a:latin typeface="Cambria Math" panose="02040503050406030204" pitchFamily="18" charset="0"/>
                            </a:rPr>
                            <m:t>𝑒𝑥𝑖𝑡</m:t>
                          </m:r>
                        </m:e>
                      </m:d>
                      <m:r>
                        <a:rPr lang="en-US" sz="1600" i="1">
                          <a:latin typeface="Cambria Math" panose="02040503050406030204" pitchFamily="18" charset="0"/>
                        </a:rPr>
                        <m:t>=</m:t>
                      </m:r>
                      <m:r>
                        <a:rPr lang="en-US" sz="1600" b="0" i="1" smtClean="0">
                          <a:latin typeface="Cambria Math" panose="02040503050406030204" pitchFamily="18" charset="0"/>
                        </a:rPr>
                        <m:t>1.0</m:t>
                      </m:r>
                    </m:oMath>
                  </m:oMathPara>
                </a14:m>
                <a:endParaRPr lang="en-US" sz="1600"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m:t>
                          </m:r>
                          <m:r>
                            <a:rPr lang="en-US" sz="1600" i="1">
                              <a:latin typeface="Cambria Math" panose="02040503050406030204" pitchFamily="18" charset="0"/>
                            </a:rPr>
                            <m:t>10,</m:t>
                          </m:r>
                          <m:r>
                            <a:rPr lang="en-US" sz="1600" i="1">
                              <a:latin typeface="Cambria Math" panose="02040503050406030204" pitchFamily="18" charset="0"/>
                            </a:rPr>
                            <m:t>𝑥</m:t>
                          </m:r>
                        </m:e>
                        <m:e>
                          <m:r>
                            <a:rPr lang="en-US" sz="1600" b="0" i="1" smtClean="0">
                              <a:latin typeface="Cambria Math" panose="02040503050406030204" pitchFamily="18" charset="0"/>
                            </a:rPr>
                            <m:t>𝐴</m:t>
                          </m:r>
                          <m:r>
                            <a:rPr lang="en-US" sz="1600" i="1">
                              <a:latin typeface="Cambria Math" panose="02040503050406030204" pitchFamily="18" charset="0"/>
                            </a:rPr>
                            <m:t>,</m:t>
                          </m:r>
                          <m:r>
                            <a:rPr lang="en-US" sz="1600" i="1">
                              <a:latin typeface="Cambria Math" panose="02040503050406030204" pitchFamily="18" charset="0"/>
                            </a:rPr>
                            <m:t>𝑒𝑥𝑖𝑡</m:t>
                          </m:r>
                        </m:e>
                      </m:d>
                      <m:r>
                        <a:rPr lang="en-US" sz="1600" i="1">
                          <a:latin typeface="Cambria Math" panose="02040503050406030204" pitchFamily="18" charset="0"/>
                        </a:rPr>
                        <m:t>=1.0</m:t>
                      </m:r>
                    </m:oMath>
                  </m:oMathPara>
                </a14:m>
                <a:endParaRPr lang="en-US" sz="1600" dirty="0">
                  <a:latin typeface="Calibri"/>
                  <a:cs typeface="Calibri"/>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686550" y="1600200"/>
                <a:ext cx="2305050" cy="1750479"/>
              </a:xfrm>
              <a:prstGeom prst="rect">
                <a:avLst/>
              </a:prstGeom>
              <a:blipFill>
                <a:blip r:embed="rId7"/>
                <a:stretch>
                  <a:fillRect/>
                </a:stretch>
              </a:blipFill>
            </p:spPr>
            <p:txBody>
              <a:bodyPr/>
              <a:lstStyle/>
              <a:p>
                <a:r>
                  <a:rPr lang="en-SE">
                    <a:noFill/>
                  </a:rPr>
                  <a:t> </a:t>
                </a:r>
              </a:p>
            </p:txBody>
          </p:sp>
        </mc:Fallback>
      </mc:AlternateContent>
      <p:sp>
        <p:nvSpPr>
          <p:cNvPr id="39" name="Rounded Rectangle 38"/>
          <p:cNvSpPr/>
          <p:nvPr/>
        </p:nvSpPr>
        <p:spPr>
          <a:xfrm>
            <a:off x="6743700" y="2000250"/>
            <a:ext cx="2141658" cy="15049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mc:AlternateContent xmlns:mc="http://schemas.openxmlformats.org/markup-compatibility/2006" xmlns:a14="http://schemas.microsoft.com/office/drawing/2010/main">
        <mc:Choice Requires="a14">
          <p:sp>
            <p:nvSpPr>
              <p:cNvPr id="43" name="Content Placeholder 2">
                <a:extLst>
                  <a:ext uri="{FF2B5EF4-FFF2-40B4-BE49-F238E27FC236}">
                    <a16:creationId xmlns:a16="http://schemas.microsoft.com/office/drawing/2014/main" id="{0D421951-EDCB-4BC3-BFCE-069E2991CFAB}"/>
                  </a:ext>
                </a:extLst>
              </p:cNvPr>
              <p:cNvSpPr>
                <a:spLocks noGrp="1"/>
              </p:cNvSpPr>
              <p:nvPr>
                <p:ph idx="1"/>
              </p:nvPr>
            </p:nvSpPr>
            <p:spPr>
              <a:xfrm>
                <a:off x="285750" y="4718622"/>
                <a:ext cx="8515350" cy="1932698"/>
              </a:xfrm>
            </p:spPr>
            <p:txBody>
              <a:bodyPr>
                <a:normAutofit fontScale="92500" lnSpcReduction="20000"/>
              </a:bodyPr>
              <a:lstStyle/>
              <a:p>
                <a:r>
                  <a:rPr lang="en-US" dirty="0"/>
                  <a:t>In the 4 episodes, we see 4 transitions from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𝑠</m:t>
                    </m:r>
                    <m:r>
                      <a:rPr lang="en-US" i="1" dirty="0" smtClean="0">
                        <a:latin typeface="Cambria Math" panose="02040503050406030204" pitchFamily="18" charset="0"/>
                      </a:rPr>
                      <m:t>=</m:t>
                    </m:r>
                    <m:r>
                      <a:rPr lang="en-US" i="1" dirty="0" smtClean="0">
                        <a:latin typeface="Cambria Math" panose="02040503050406030204" pitchFamily="18" charset="0"/>
                      </a:rPr>
                      <m:t>𝐶</m:t>
                    </m:r>
                    <m:r>
                      <a:rPr lang="en-US" i="1" dirty="0" smtClean="0">
                        <a:latin typeface="Cambria Math" panose="02040503050406030204" pitchFamily="18" charset="0"/>
                      </a:rPr>
                      <m:t>, </m:t>
                    </m:r>
                    <m:r>
                      <a:rPr lang="en-US" i="1" dirty="0" smtClean="0">
                        <a:latin typeface="Cambria Math" panose="02040503050406030204" pitchFamily="18" charset="0"/>
                      </a:rPr>
                      <m:t>𝑎</m:t>
                    </m:r>
                    <m:r>
                      <a:rPr lang="en-US" i="1" dirty="0" smtClean="0">
                        <a:latin typeface="Cambria Math" panose="02040503050406030204" pitchFamily="18" charset="0"/>
                      </a:rPr>
                      <m:t>=</m:t>
                    </m:r>
                    <m:r>
                      <a:rPr lang="en-US" b="0" i="1" dirty="0" smtClean="0">
                        <a:latin typeface="Cambria Math" panose="02040503050406030204" pitchFamily="18" charset="0"/>
                      </a:rPr>
                      <m:t>𝑟</m:t>
                    </m:r>
                    <m:r>
                      <a:rPr lang="en-US" b="0" i="1" dirty="0" smtClean="0">
                        <a:latin typeface="Cambria Math" panose="02040503050406030204" pitchFamily="18" charset="0"/>
                      </a:rPr>
                      <m:t>)</m:t>
                    </m:r>
                  </m:oMath>
                </a14:m>
                <a:r>
                  <a:rPr lang="en-US" dirty="0"/>
                  <a:t>. 3 of them go to next state </a:t>
                </a:r>
                <a14:m>
                  <m:oMath xmlns:m="http://schemas.openxmlformats.org/officeDocument/2006/math">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i="1" dirty="0" smtClean="0">
                        <a:latin typeface="Cambria Math" panose="02040503050406030204" pitchFamily="18" charset="0"/>
                      </a:rPr>
                      <m:t>𝐷</m:t>
                    </m:r>
                  </m:oMath>
                </a14:m>
                <a:r>
                  <a:rPr lang="en-US" dirty="0"/>
                  <a:t>, and one goes to next state </a:t>
                </a:r>
                <a14:m>
                  <m:oMath xmlns:m="http://schemas.openxmlformats.org/officeDocument/2006/math">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i="1" dirty="0" smtClean="0">
                        <a:latin typeface="Cambria Math" panose="02040503050406030204" pitchFamily="18" charset="0"/>
                      </a:rPr>
                      <m:t>𝐴</m:t>
                    </m:r>
                  </m:oMath>
                </a14:m>
                <a:r>
                  <a:rPr lang="en-US" dirty="0"/>
                  <a:t>, each w. reward </a:t>
                </a:r>
                <a14:m>
                  <m:oMath xmlns:m="http://schemas.openxmlformats.org/officeDocument/2006/math">
                    <m:r>
                      <a:rPr lang="en-US" b="0" i="1" smtClean="0">
                        <a:latin typeface="Cambria Math" panose="02040503050406030204" pitchFamily="18" charset="0"/>
                      </a:rPr>
                      <m:t>−1</m:t>
                    </m:r>
                  </m:oMath>
                </a14:m>
                <a:r>
                  <a:rPr lang="en-US" dirty="0"/>
                  <a:t>. </a:t>
                </a:r>
                <a:r>
                  <a:rPr lang="en-US" sz="3100" dirty="0"/>
                  <a:t>Hence </a:t>
                </a:r>
                <a14:m>
                  <m:oMath xmlns:m="http://schemas.openxmlformats.org/officeDocument/2006/math">
                    <m:r>
                      <a:rPr lang="en-US" sz="3100" i="1">
                        <a:latin typeface="Cambria Math" panose="02040503050406030204" pitchFamily="18" charset="0"/>
                      </a:rPr>
                      <m:t>𝑝</m:t>
                    </m:r>
                    <m:d>
                      <m:dPr>
                        <m:ctrlPr>
                          <a:rPr lang="en-US" sz="3100" i="1">
                            <a:latin typeface="Cambria Math" panose="02040503050406030204" pitchFamily="18" charset="0"/>
                          </a:rPr>
                        </m:ctrlPr>
                      </m:dPr>
                      <m:e>
                        <m:r>
                          <a:rPr lang="en-US" sz="3100" i="1">
                            <a:latin typeface="Cambria Math" panose="02040503050406030204" pitchFamily="18" charset="0"/>
                          </a:rPr>
                          <m:t>−1,</m:t>
                        </m:r>
                        <m:r>
                          <a:rPr lang="en-US" sz="3100" i="1">
                            <a:latin typeface="Cambria Math" panose="02040503050406030204" pitchFamily="18" charset="0"/>
                          </a:rPr>
                          <m:t>𝐷</m:t>
                        </m:r>
                      </m:e>
                      <m:e>
                        <m:r>
                          <a:rPr lang="en-US" sz="3100" i="1">
                            <a:latin typeface="Cambria Math" panose="02040503050406030204" pitchFamily="18" charset="0"/>
                          </a:rPr>
                          <m:t>𝐶</m:t>
                        </m:r>
                        <m:r>
                          <a:rPr lang="en-US" sz="3100" i="1">
                            <a:latin typeface="Cambria Math" panose="02040503050406030204" pitchFamily="18" charset="0"/>
                          </a:rPr>
                          <m:t>,</m:t>
                        </m:r>
                        <m:r>
                          <a:rPr lang="en-US" sz="3100" i="1">
                            <a:latin typeface="Cambria Math" panose="02040503050406030204" pitchFamily="18" charset="0"/>
                          </a:rPr>
                          <m:t>𝑟</m:t>
                        </m:r>
                      </m:e>
                    </m:d>
                    <m:r>
                      <a:rPr lang="en-US" sz="3100" i="1">
                        <a:latin typeface="Cambria Math" panose="02040503050406030204" pitchFamily="18" charset="0"/>
                      </a:rPr>
                      <m:t>=</m:t>
                    </m:r>
                    <m:r>
                      <a:rPr lang="en-US" sz="3100" i="1" smtClean="0">
                        <a:latin typeface="Cambria Math" panose="02040503050406030204" pitchFamily="18" charset="0"/>
                      </a:rPr>
                      <m:t>0</m:t>
                    </m:r>
                    <m:r>
                      <a:rPr lang="en-US" sz="3100" i="1">
                        <a:latin typeface="Cambria Math" panose="02040503050406030204" pitchFamily="18" charset="0"/>
                      </a:rPr>
                      <m:t>.75</m:t>
                    </m:r>
                    <m:r>
                      <a:rPr lang="en-US" sz="3100" b="0" i="1" smtClean="0">
                        <a:latin typeface="Cambria Math" panose="02040503050406030204" pitchFamily="18" charset="0"/>
                      </a:rPr>
                      <m:t>;</m:t>
                    </m:r>
                    <m:r>
                      <a:rPr lang="en-US" sz="3100" i="1">
                        <a:latin typeface="Cambria Math" panose="02040503050406030204" pitchFamily="18" charset="0"/>
                      </a:rPr>
                      <m:t>𝑝</m:t>
                    </m:r>
                    <m:d>
                      <m:dPr>
                        <m:ctrlPr>
                          <a:rPr lang="en-US" sz="3100" i="1">
                            <a:latin typeface="Cambria Math" panose="02040503050406030204" pitchFamily="18" charset="0"/>
                          </a:rPr>
                        </m:ctrlPr>
                      </m:dPr>
                      <m:e>
                        <m:r>
                          <a:rPr lang="en-US" sz="3100" i="1">
                            <a:latin typeface="Cambria Math" panose="02040503050406030204" pitchFamily="18" charset="0"/>
                          </a:rPr>
                          <m:t>−1,</m:t>
                        </m:r>
                        <m:r>
                          <a:rPr lang="en-US" sz="3100" i="1">
                            <a:latin typeface="Cambria Math" panose="02040503050406030204" pitchFamily="18" charset="0"/>
                          </a:rPr>
                          <m:t>𝐴</m:t>
                        </m:r>
                      </m:e>
                      <m:e>
                        <m:r>
                          <a:rPr lang="en-US" sz="3100" i="1">
                            <a:latin typeface="Cambria Math" panose="02040503050406030204" pitchFamily="18" charset="0"/>
                          </a:rPr>
                          <m:t>𝐶</m:t>
                        </m:r>
                        <m:r>
                          <a:rPr lang="en-US" sz="3100" i="1">
                            <a:latin typeface="Cambria Math" panose="02040503050406030204" pitchFamily="18" charset="0"/>
                          </a:rPr>
                          <m:t>,</m:t>
                        </m:r>
                        <m:r>
                          <a:rPr lang="en-US" sz="3100" i="1">
                            <a:latin typeface="Cambria Math" panose="02040503050406030204" pitchFamily="18" charset="0"/>
                          </a:rPr>
                          <m:t>𝑟</m:t>
                        </m:r>
                      </m:e>
                    </m:d>
                    <m:r>
                      <a:rPr lang="en-US" sz="3100" i="1">
                        <a:latin typeface="Cambria Math" panose="02040503050406030204" pitchFamily="18" charset="0"/>
                      </a:rPr>
                      <m:t>=0.25</m:t>
                    </m:r>
                  </m:oMath>
                </a14:m>
                <a:r>
                  <a:rPr lang="en-US" sz="3100" dirty="0">
                    <a:latin typeface="Calibri"/>
                    <a:cs typeface="Calibri"/>
                  </a:rPr>
                  <a:t>.</a:t>
                </a:r>
              </a:p>
              <a:p>
                <a:pPr lvl="1"/>
                <a:endParaRPr lang="en-US" dirty="0">
                  <a:latin typeface="Calibri"/>
                  <a:cs typeface="Calibri"/>
                </a:endParaRPr>
              </a:p>
              <a:p>
                <a:endParaRPr lang="en-SE" dirty="0"/>
              </a:p>
            </p:txBody>
          </p:sp>
        </mc:Choice>
        <mc:Fallback xmlns="">
          <p:sp>
            <p:nvSpPr>
              <p:cNvPr id="43" name="Content Placeholder 2">
                <a:extLst>
                  <a:ext uri="{FF2B5EF4-FFF2-40B4-BE49-F238E27FC236}">
                    <a16:creationId xmlns:a16="http://schemas.microsoft.com/office/drawing/2014/main" id="{0D421951-EDCB-4BC3-BFCE-069E2991CFAB}"/>
                  </a:ext>
                </a:extLst>
              </p:cNvPr>
              <p:cNvSpPr>
                <a:spLocks noGrp="1" noRot="1" noChangeAspect="1" noMove="1" noResize="1" noEditPoints="1" noAdjustHandles="1" noChangeArrowheads="1" noChangeShapeType="1" noTextEdit="1"/>
              </p:cNvSpPr>
              <p:nvPr>
                <p:ph idx="1"/>
              </p:nvPr>
            </p:nvSpPr>
            <p:spPr>
              <a:xfrm>
                <a:off x="285750" y="4718622"/>
                <a:ext cx="8515350" cy="1932698"/>
              </a:xfrm>
              <a:blipFill>
                <a:blip r:embed="rId8"/>
                <a:stretch>
                  <a:fillRect l="-1503" t="-8833" b="-8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62B3984E-9F2E-4483-9D96-6E17B1249CA0}"/>
                  </a:ext>
                </a:extLst>
              </p:cNvPr>
              <p:cNvSpPr/>
              <p:nvPr/>
            </p:nvSpPr>
            <p:spPr>
              <a:xfrm>
                <a:off x="6991219" y="1589465"/>
                <a:ext cx="11437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m:oMathPara>
                </a14:m>
                <a:endParaRPr lang="en-SE" dirty="0"/>
              </a:p>
            </p:txBody>
          </p:sp>
        </mc:Choice>
        <mc:Fallback xmlns="">
          <p:sp>
            <p:nvSpPr>
              <p:cNvPr id="3" name="Rectangle 2">
                <a:extLst>
                  <a:ext uri="{FF2B5EF4-FFF2-40B4-BE49-F238E27FC236}">
                    <a16:creationId xmlns:a16="http://schemas.microsoft.com/office/drawing/2014/main" id="{62B3984E-9F2E-4483-9D96-6E17B1249CA0}"/>
                  </a:ext>
                </a:extLst>
              </p:cNvPr>
              <p:cNvSpPr>
                <a:spLocks noRot="1" noChangeAspect="1" noMove="1" noResize="1" noEditPoints="1" noAdjustHandles="1" noChangeArrowheads="1" noChangeShapeType="1" noTextEdit="1"/>
              </p:cNvSpPr>
              <p:nvPr/>
            </p:nvSpPr>
            <p:spPr>
              <a:xfrm>
                <a:off x="6991219" y="1589465"/>
                <a:ext cx="1143775" cy="369332"/>
              </a:xfrm>
              <a:prstGeom prst="rect">
                <a:avLst/>
              </a:prstGeom>
              <a:blipFill>
                <a:blip r:embed="rId9"/>
                <a:stretch>
                  <a:fillRect b="-8333"/>
                </a:stretch>
              </a:blipFill>
            </p:spPr>
            <p:txBody>
              <a:bodyPr/>
              <a:lstStyle/>
              <a:p>
                <a:r>
                  <a:rPr lang="en-SE">
                    <a:noFill/>
                  </a:rPr>
                  <a:t> </a:t>
                </a:r>
              </a:p>
            </p:txBody>
          </p:sp>
        </mc:Fallback>
      </mc:AlternateContent>
      <p:sp>
        <p:nvSpPr>
          <p:cNvPr id="45" name="Rounded Rectangle 32">
            <a:extLst>
              <a:ext uri="{FF2B5EF4-FFF2-40B4-BE49-F238E27FC236}">
                <a16:creationId xmlns:a16="http://schemas.microsoft.com/office/drawing/2014/main" id="{1507921D-25A0-4DDC-B01B-DB5AB042681C}"/>
              </a:ext>
            </a:extLst>
          </p:cNvPr>
          <p:cNvSpPr/>
          <p:nvPr/>
        </p:nvSpPr>
        <p:spPr>
          <a:xfrm>
            <a:off x="4638674" y="3637818"/>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6" name="Slide Number Placeholder 3">
            <a:extLst>
              <a:ext uri="{FF2B5EF4-FFF2-40B4-BE49-F238E27FC236}">
                <a16:creationId xmlns:a16="http://schemas.microsoft.com/office/drawing/2014/main" id="{FEE6FA0A-1411-48E1-869B-EF738966C431}"/>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61</a:t>
            </a:fld>
            <a:endParaRPr lang="en-US" altLang="zh-CN" dirty="0"/>
          </a:p>
        </p:txBody>
      </p:sp>
    </p:spTree>
    <p:extLst>
      <p:ext uri="{BB962C8B-B14F-4D97-AF65-F5344CB8AC3E}">
        <p14:creationId xmlns:p14="http://schemas.microsoft.com/office/powerpoint/2010/main" val="351726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6" grpId="0"/>
      <p:bldP spid="28" grpId="0"/>
      <p:bldP spid="29" grpId="0"/>
      <p:bldP spid="30" grpId="0"/>
      <p:bldP spid="31" grpId="0" animBg="1"/>
      <p:bldP spid="32" grpId="0"/>
      <p:bldP spid="33" grpId="0" animBg="1"/>
      <p:bldP spid="34" grpId="0"/>
      <p:bldP spid="35" grpId="0" animBg="1"/>
      <p:bldP spid="36" grpId="0"/>
      <p:bldP spid="44" grpId="0"/>
      <p:bldP spid="38" grpId="0"/>
      <p:bldP spid="39" grpId="0" animBg="1"/>
      <p:bldP spid="4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BD570-48D3-46D8-837A-4E6ADDCF2D2C}"/>
              </a:ext>
            </a:extLst>
          </p:cNvPr>
          <p:cNvSpPr>
            <a:spLocks noGrp="1"/>
          </p:cNvSpPr>
          <p:nvPr>
            <p:ph type="title"/>
          </p:nvPr>
        </p:nvSpPr>
        <p:spPr/>
        <p:txBody>
          <a:bodyPr/>
          <a:lstStyle/>
          <a:p>
            <a:r>
              <a:rPr lang="en-US" dirty="0"/>
              <a:t>An Example MDP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DA2C53-8BEC-4003-9848-76B95A67D15F}"/>
                  </a:ext>
                </a:extLst>
              </p:cNvPr>
              <p:cNvSpPr>
                <a:spLocks noGrp="1"/>
              </p:cNvSpPr>
              <p:nvPr>
                <p:ph idx="1"/>
              </p:nvPr>
            </p:nvSpPr>
            <p:spPr>
              <a:xfrm>
                <a:off x="457200" y="1066800"/>
                <a:ext cx="8229600" cy="1600200"/>
              </a:xfrm>
            </p:spPr>
            <p:txBody>
              <a:bodyPr>
                <a:normAutofit fontScale="47500" lnSpcReduction="20000"/>
              </a:bodyPr>
              <a:lstStyle/>
              <a:p>
                <a:r>
                  <a:rPr lang="en-US" dirty="0"/>
                  <a:t>Green nodes denote 3 states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oMath>
                </a14:m>
                <a:r>
                  <a:rPr lang="en-US" dirty="0"/>
                  <a:t>; Red nodes denote 2 possible actions </a:t>
                </a:r>
                <a14:m>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𝑎</m:t>
                        </m:r>
                      </m:e>
                      <m:sub>
                        <m:r>
                          <a:rPr lang="en-US" b="0" i="1" smtClean="0">
                            <a:latin typeface="Cambria Math" panose="02040503050406030204" pitchFamily="18" charset="0"/>
                          </a:rPr>
                          <m:t>1</m:t>
                        </m:r>
                      </m:sub>
                    </m:sSub>
                  </m:oMath>
                </a14:m>
                <a:r>
                  <a:rPr lang="en-US" dirty="0"/>
                  <a:t> in each state. Each red node can also be denoted as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t>
                </a:r>
              </a:p>
              <a:p>
                <a:r>
                  <a:rPr lang="en-US" dirty="0"/>
                  <a:t>Agent taking action </a:t>
                </a:r>
                <a14:m>
                  <m:oMath xmlns:m="http://schemas.openxmlformats.org/officeDocument/2006/math">
                    <m:r>
                      <a:rPr lang="en-US" i="1">
                        <a:latin typeface="Cambria Math" panose="02040503050406030204" pitchFamily="18" charset="0"/>
                      </a:rPr>
                      <m:t>𝑎</m:t>
                    </m:r>
                  </m:oMath>
                </a14:m>
                <a:r>
                  <a:rPr lang="en-US" dirty="0"/>
                  <a:t> in state </a:t>
                </a:r>
                <a14:m>
                  <m:oMath xmlns:m="http://schemas.openxmlformats.org/officeDocument/2006/math">
                    <m:r>
                      <a:rPr lang="en-US" b="0" i="1" smtClean="0">
                        <a:latin typeface="Cambria Math" panose="02040503050406030204" pitchFamily="18" charset="0"/>
                      </a:rPr>
                      <m:t>𝑠</m:t>
                    </m:r>
                  </m:oMath>
                </a14:m>
                <a:r>
                  <a:rPr lang="en-US" dirty="0"/>
                  <a:t> may get different reward </a:t>
                </a:r>
                <a14:m>
                  <m:oMath xmlns:m="http://schemas.openxmlformats.org/officeDocument/2006/math">
                    <m:r>
                      <a:rPr lang="en-US" b="0" i="1" smtClean="0">
                        <a:latin typeface="Cambria Math" panose="02040503050406030204" pitchFamily="18" charset="0"/>
                      </a:rPr>
                      <m:t>𝑟</m:t>
                    </m:r>
                  </m:oMath>
                </a14:m>
                <a:r>
                  <a:rPr lang="en-US" dirty="0"/>
                  <a:t> and next 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denoted as state transition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due to environment uncertainty (all rewards are 0 expect </a:t>
                </a:r>
                <a14:m>
                  <m:oMath xmlns:m="http://schemas.openxmlformats.org/officeDocument/2006/math">
                    <m:r>
                      <a:rPr lang="en-US" b="0" i="1" smtClean="0">
                        <a:latin typeface="Cambria Math" panose="02040503050406030204" pitchFamily="18" charset="0"/>
                      </a:rPr>
                      <m:t>+5</m:t>
                    </m:r>
                  </m:oMath>
                </a14:m>
                <a:r>
                  <a:rPr lang="en-US" dirty="0"/>
                  <a:t> and </a:t>
                </a:r>
                <a14:m>
                  <m:oMath xmlns:m="http://schemas.openxmlformats.org/officeDocument/2006/math">
                    <m:r>
                      <a:rPr lang="en-US" b="0" i="1" smtClean="0">
                        <a:latin typeface="Cambria Math" panose="02040503050406030204" pitchFamily="18" charset="0"/>
                      </a:rPr>
                      <m:t>−1</m:t>
                    </m:r>
                  </m:oMath>
                </a14:m>
                <a:r>
                  <a:rPr lang="en-US" dirty="0"/>
                  <a:t> show in fig).</a:t>
                </a:r>
              </a:p>
              <a:p>
                <a:r>
                  <a:rPr lang="en-US" dirty="0"/>
                  <a:t>State transition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is atomic. You can remove all red nodes and draw a single transition between green nodes.</a:t>
                </a:r>
              </a:p>
            </p:txBody>
          </p:sp>
        </mc:Choice>
        <mc:Fallback xmlns="">
          <p:sp>
            <p:nvSpPr>
              <p:cNvPr id="3" name="Content Placeholder 2">
                <a:extLst>
                  <a:ext uri="{FF2B5EF4-FFF2-40B4-BE49-F238E27FC236}">
                    <a16:creationId xmlns:a16="http://schemas.microsoft.com/office/drawing/2014/main" id="{15DA2C53-8BEC-4003-9848-76B95A67D15F}"/>
                  </a:ext>
                </a:extLst>
              </p:cNvPr>
              <p:cNvSpPr>
                <a:spLocks noGrp="1" noRot="1" noChangeAspect="1" noMove="1" noResize="1" noEditPoints="1" noAdjustHandles="1" noChangeArrowheads="1" noChangeShapeType="1" noTextEdit="1"/>
              </p:cNvSpPr>
              <p:nvPr>
                <p:ph idx="1"/>
              </p:nvPr>
            </p:nvSpPr>
            <p:spPr>
              <a:xfrm>
                <a:off x="457200" y="1066800"/>
                <a:ext cx="8229600" cy="1600200"/>
              </a:xfrm>
              <a:blipFill>
                <a:blip r:embed="rId2"/>
                <a:stretch>
                  <a:fillRect l="-222" t="-3422" r="-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EC6112A-F651-4925-9EFE-29AD3979C4FB}"/>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5" name="Picture 4">
            <a:extLst>
              <a:ext uri="{FF2B5EF4-FFF2-40B4-BE49-F238E27FC236}">
                <a16:creationId xmlns:a16="http://schemas.microsoft.com/office/drawing/2014/main" id="{83824E9D-00AD-4B13-8F9B-A9D3B245AECA}"/>
              </a:ext>
            </a:extLst>
          </p:cNvPr>
          <p:cNvPicPr>
            <a:picLocks noChangeAspect="1"/>
          </p:cNvPicPr>
          <p:nvPr/>
        </p:nvPicPr>
        <p:blipFill>
          <a:blip r:embed="rId3"/>
          <a:stretch>
            <a:fillRect/>
          </a:stretch>
        </p:blipFill>
        <p:spPr>
          <a:xfrm>
            <a:off x="2049354" y="2667000"/>
            <a:ext cx="5045291" cy="4004089"/>
          </a:xfrm>
          <a:prstGeom prst="rect">
            <a:avLst/>
          </a:prstGeom>
        </p:spPr>
      </p:pic>
    </p:spTree>
    <p:extLst>
      <p:ext uri="{BB962C8B-B14F-4D97-AF65-F5344CB8AC3E}">
        <p14:creationId xmlns:p14="http://schemas.microsoft.com/office/powerpoint/2010/main" val="3650143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A5398-7B4F-4DCB-9FF3-4B4F9AFDB1E5}"/>
              </a:ext>
            </a:extLst>
          </p:cNvPr>
          <p:cNvSpPr>
            <a:spLocks noGrp="1"/>
          </p:cNvSpPr>
          <p:nvPr>
            <p:ph type="title"/>
          </p:nvPr>
        </p:nvSpPr>
        <p:spPr/>
        <p:txBody>
          <a:bodyPr/>
          <a:lstStyle/>
          <a:p>
            <a:r>
              <a:rPr lang="en-US" dirty="0"/>
              <a:t>RL Reward Function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06B1DB-2696-4902-A1AC-12986A74D535}"/>
                  </a:ext>
                </a:extLst>
              </p:cNvPr>
              <p:cNvSpPr>
                <a:spLocks noGrp="1"/>
              </p:cNvSpPr>
              <p:nvPr>
                <p:ph idx="1"/>
              </p:nvPr>
            </p:nvSpPr>
            <p:spPr>
              <a:xfrm>
                <a:off x="152400" y="1066799"/>
                <a:ext cx="8839200" cy="3251198"/>
              </a:xfrm>
            </p:spPr>
            <p:txBody>
              <a:bodyPr>
                <a:normAutofit fontScale="70000" lnSpcReduction="20000"/>
              </a:bodyPr>
              <a:lstStyle/>
              <a:p>
                <a:r>
                  <a:rPr lang="en-US" sz="2400" dirty="0"/>
                  <a:t>For the vehicle in left fig: </a:t>
                </a:r>
              </a:p>
              <a:p>
                <a:pPr lvl="1"/>
                <a:r>
                  <a:rPr lang="en-US" sz="2000" dirty="0"/>
                  <a:t>state: Pose of ego-car </a:t>
                </a:r>
                <a14:m>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𝑥</m:t>
                    </m:r>
                    <m:r>
                      <a:rPr lang="en-US" sz="2000" b="0" i="1" dirty="0" smtClean="0">
                        <a:latin typeface="Cambria Math" panose="02040503050406030204" pitchFamily="18" charset="0"/>
                      </a:rPr>
                      <m:t>,</m:t>
                    </m:r>
                    <m:r>
                      <a:rPr lang="en-US" sz="2000" b="0" i="1" dirty="0" smtClean="0">
                        <a:latin typeface="Cambria Math" panose="02040503050406030204" pitchFamily="18" charset="0"/>
                      </a:rPr>
                      <m:t>𝑦</m:t>
                    </m:r>
                    <m:r>
                      <a:rPr lang="en-US" sz="2000" b="0" i="1" dirty="0" smtClean="0">
                        <a:latin typeface="Cambria Math" panose="02040503050406030204" pitchFamily="18" charset="0"/>
                      </a:rPr>
                      <m:t>,</m:t>
                    </m:r>
                    <m:r>
                      <a:rPr lang="en-US" sz="2000" b="0" i="1" dirty="0" smtClean="0">
                        <a:latin typeface="Cambria Math" panose="02040503050406030204" pitchFamily="18" charset="0"/>
                      </a:rPr>
                      <m:t>𝜃</m:t>
                    </m:r>
                    <m:r>
                      <a:rPr lang="en-US" sz="2000" i="1" dirty="0" smtClean="0">
                        <a:latin typeface="Cambria Math" panose="02040503050406030204" pitchFamily="18" charset="0"/>
                      </a:rPr>
                      <m:t>)</m:t>
                    </m:r>
                  </m:oMath>
                </a14:m>
                <a:r>
                  <a:rPr lang="en-US" sz="2000" dirty="0"/>
                  <a:t> and environment map; </a:t>
                </a:r>
                <a:r>
                  <a:rPr lang="en-US" sz="2100" dirty="0"/>
                  <a:t>action: Steering wheel/brake/acceleration</a:t>
                </a:r>
              </a:p>
              <a:p>
                <a:r>
                  <a:rPr lang="en-US" sz="2400" dirty="0"/>
                  <a:t>Possible reward function: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𝑅</m:t>
                        </m:r>
                      </m:e>
                      <m:sub>
                        <m:r>
                          <a:rPr lang="en-US" sz="2400" i="1" dirty="0">
                            <a:latin typeface="Cambria Math" panose="02040503050406030204" pitchFamily="18" charset="0"/>
                          </a:rPr>
                          <m:t>𝑡</m:t>
                        </m:r>
                      </m:sub>
                    </m:sSub>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1</m:t>
                        </m:r>
                      </m:sub>
                    </m:sSub>
                    <m:r>
                      <a:rPr lang="en-US" sz="2400" i="1" dirty="0">
                        <a:latin typeface="Cambria Math" panose="02040503050406030204" pitchFamily="18" charset="0"/>
                      </a:rPr>
                      <m:t>𝑉</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m:t>
                        </m:r>
                      </m:e>
                      <m:sub>
                        <m:r>
                          <a:rPr lang="en-US" sz="2400" i="1" dirty="0">
                            <a:latin typeface="Cambria Math" panose="02040503050406030204" pitchFamily="18" charset="0"/>
                          </a:rPr>
                          <m:t>𝑐𝑎𝑟</m:t>
                        </m:r>
                      </m:sub>
                    </m:sSub>
                    <m:func>
                      <m:funcPr>
                        <m:ctrlPr>
                          <a:rPr lang="en-US" sz="2400" i="1" dirty="0">
                            <a:latin typeface="Cambria Math" panose="02040503050406030204" pitchFamily="18" charset="0"/>
                          </a:rPr>
                        </m:ctrlPr>
                      </m:funcPr>
                      <m:fName>
                        <m:r>
                          <m:rPr>
                            <m:sty m:val="p"/>
                          </m:rPr>
                          <a:rPr lang="en-US" sz="2400" dirty="0">
                            <a:latin typeface="Cambria Math" panose="02040503050406030204" pitchFamily="18" charset="0"/>
                          </a:rPr>
                          <m:t>cos</m:t>
                        </m:r>
                      </m:fName>
                      <m:e>
                        <m:r>
                          <a:rPr lang="en-US" sz="2400" i="1" dirty="0">
                            <a:latin typeface="Cambria Math" panose="02040503050406030204" pitchFamily="18" charset="0"/>
                          </a:rPr>
                          <m:t>𝜃</m:t>
                        </m:r>
                      </m:e>
                    </m:func>
                    <m:r>
                      <a:rPr lang="el-GR" sz="2400" i="1" dirty="0">
                        <a:latin typeface="Cambria Math" panose="02040503050406030204" pitchFamily="18" charset="0"/>
                      </a:rPr>
                      <m:t>−</m:t>
                    </m:r>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2</m:t>
                        </m:r>
                      </m:sub>
                    </m:sSub>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𝑐𝑡𝑒</m:t>
                        </m:r>
                      </m:e>
                    </m:d>
                    <m:r>
                      <a:rPr lang="en-US" sz="2400" i="1" dirty="0">
                        <a:latin typeface="Cambria Math" panose="02040503050406030204" pitchFamily="18" charset="0"/>
                      </a:rPr>
                      <m:t>​</m:t>
                    </m:r>
                  </m:oMath>
                </a14:m>
                <a:endParaRPr lang="en-US" sz="2400" dirty="0"/>
              </a:p>
              <a:p>
                <a:pPr lvl="1"/>
                <a:r>
                  <a:rPr lang="en-US" sz="2000" dirty="0"/>
                  <a:t>Weight sum to maximum longitudinal velocity (first term), and minimize cross-track error (distance to lane center)</a:t>
                </a:r>
              </a:p>
              <a:p>
                <a:pPr lvl="1"/>
                <a:r>
                  <a:rPr lang="en-US" sz="2000" dirty="0"/>
                  <a:t>This is an example of dense reward (e.g., at every time step), as opposed to sparse reward (e.g., only at the end of each episode)</a:t>
                </a:r>
              </a:p>
              <a:p>
                <a:r>
                  <a:rPr lang="en-US" sz="2400" dirty="0"/>
                  <a:t>Compare with twiddle() :</a:t>
                </a:r>
              </a:p>
              <a:p>
                <a:pPr lvl="1"/>
                <a:r>
                  <a:rPr lang="en-US" sz="2000" dirty="0"/>
                  <a:t>twiddle() can be viewed as an RL algorithm (policy gradient), that learns PID parameters with sparse reward (cost function is average cross-track error (</a:t>
                </a:r>
                <a:r>
                  <a:rPr lang="en-US" sz="2000" dirty="0" err="1"/>
                  <a:t>cte</a:t>
                </a:r>
                <a:r>
                  <a:rPr lang="en-US" sz="2000" dirty="0"/>
                  <a:t>), computed at the end of each simulation episode, as sum of squares of </a:t>
                </a:r>
                <a:r>
                  <a:rPr lang="en-US" sz="2000" dirty="0" err="1"/>
                  <a:t>ctes</a:t>
                </a:r>
                <a:r>
                  <a:rPr lang="en-US" sz="2000" dirty="0"/>
                  <a:t> for N timesteps divided by N. But it is very crude: </a:t>
                </a:r>
              </a:p>
              <a:p>
                <a:pPr lvl="1"/>
                <a:r>
                  <a:rPr lang="en-US" sz="2000" dirty="0"/>
                  <a:t>It does not use the numeric value of </a:t>
                </a:r>
                <a:r>
                  <a:rPr lang="en-US" sz="2000" dirty="0" err="1"/>
                  <a:t>cte</a:t>
                </a:r>
                <a:r>
                  <a:rPr lang="en-US" sz="2000" dirty="0"/>
                  <a:t>, only its relative size (if err &lt; </a:t>
                </a:r>
                <a:r>
                  <a:rPr lang="en-US" sz="2000" dirty="0" err="1"/>
                  <a:t>best_err</a:t>
                </a:r>
                <a:r>
                  <a:rPr lang="en-US" sz="2000" dirty="0"/>
                  <a:t>);</a:t>
                </a:r>
              </a:p>
              <a:p>
                <a:pPr lvl="1"/>
                <a:r>
                  <a:rPr lang="en-US" sz="2000" dirty="0"/>
                  <a:t>Cost function does not include heading angle </a:t>
                </a:r>
                <a14:m>
                  <m:oMath xmlns:m="http://schemas.openxmlformats.org/officeDocument/2006/math">
                    <m:r>
                      <a:rPr lang="en-US" sz="2000" i="1" dirty="0">
                        <a:latin typeface="Cambria Math" panose="02040503050406030204" pitchFamily="18" charset="0"/>
                      </a:rPr>
                      <m:t>𝜃</m:t>
                    </m:r>
                  </m:oMath>
                </a14:m>
                <a:r>
                  <a:rPr lang="en-US" sz="2000" dirty="0"/>
                  <a:t>; </a:t>
                </a:r>
              </a:p>
              <a:p>
                <a:pPr lvl="1"/>
                <a:r>
                  <a:rPr lang="en-US" sz="2000" dirty="0"/>
                  <a:t>if the track is very long and irregular, then we can make the reward denser, to adjust PID parameters every K timesteps instead of at the end of each episode.</a:t>
                </a:r>
              </a:p>
            </p:txBody>
          </p:sp>
        </mc:Choice>
        <mc:Fallback xmlns="">
          <p:sp>
            <p:nvSpPr>
              <p:cNvPr id="3" name="Content Placeholder 2">
                <a:extLst>
                  <a:ext uri="{FF2B5EF4-FFF2-40B4-BE49-F238E27FC236}">
                    <a16:creationId xmlns:a16="http://schemas.microsoft.com/office/drawing/2014/main" id="{8606B1DB-2696-4902-A1AC-12986A74D535}"/>
                  </a:ext>
                </a:extLst>
              </p:cNvPr>
              <p:cNvSpPr>
                <a:spLocks noGrp="1" noRot="1" noChangeAspect="1" noMove="1" noResize="1" noEditPoints="1" noAdjustHandles="1" noChangeArrowheads="1" noChangeShapeType="1" noTextEdit="1"/>
              </p:cNvSpPr>
              <p:nvPr>
                <p:ph idx="1"/>
              </p:nvPr>
            </p:nvSpPr>
            <p:spPr>
              <a:xfrm>
                <a:off x="152400" y="1066799"/>
                <a:ext cx="8839200" cy="3251198"/>
              </a:xfrm>
              <a:blipFill>
                <a:blip r:embed="rId3"/>
                <a:stretch>
                  <a:fillRect l="-345" t="-2064" r="-41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6A29ED-E53B-4687-9ADD-96EFD7913530}"/>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
        <p:nvSpPr>
          <p:cNvPr id="6" name="Rectangle 5">
            <a:extLst>
              <a:ext uri="{FF2B5EF4-FFF2-40B4-BE49-F238E27FC236}">
                <a16:creationId xmlns:a16="http://schemas.microsoft.com/office/drawing/2014/main" id="{859E3455-1347-4CAB-867A-B4337B1EEC42}"/>
              </a:ext>
            </a:extLst>
          </p:cNvPr>
          <p:cNvSpPr/>
          <p:nvPr/>
        </p:nvSpPr>
        <p:spPr>
          <a:xfrm>
            <a:off x="2609849" y="6566935"/>
            <a:ext cx="3924300" cy="246221"/>
          </a:xfrm>
          <a:prstGeom prst="rect">
            <a:avLst/>
          </a:prstGeom>
        </p:spPr>
        <p:txBody>
          <a:bodyPr wrap="square">
            <a:spAutoFit/>
          </a:bodyPr>
          <a:lstStyle/>
          <a:p>
            <a:r>
              <a:rPr lang="en-US" sz="1000" dirty="0">
                <a:solidFill>
                  <a:srgbClr val="504C48"/>
                </a:solidFill>
                <a:latin typeface="Helvetica Neue"/>
              </a:rPr>
              <a:t>Ben Lau, Quantitative Researcher, Hobbyist, at </a:t>
            </a:r>
            <a:r>
              <a:rPr lang="en-US" sz="1000" dirty="0" err="1">
                <a:solidFill>
                  <a:srgbClr val="504C48"/>
                </a:solidFill>
                <a:latin typeface="Helvetica Neue"/>
              </a:rPr>
              <a:t>MLconf</a:t>
            </a:r>
            <a:r>
              <a:rPr lang="en-US" sz="1000" dirty="0">
                <a:solidFill>
                  <a:srgbClr val="504C48"/>
                </a:solidFill>
                <a:latin typeface="Helvetica Neue"/>
              </a:rPr>
              <a:t> NYC 2017</a:t>
            </a:r>
            <a:endParaRPr lang="en-US" sz="1000" b="0" i="0" dirty="0">
              <a:solidFill>
                <a:srgbClr val="504C48"/>
              </a:solidFill>
              <a:effectLst/>
              <a:latin typeface="Helvetica Neue"/>
            </a:endParaRPr>
          </a:p>
        </p:txBody>
      </p:sp>
      <p:pic>
        <p:nvPicPr>
          <p:cNvPr id="1026" name="Picture 2">
            <a:extLst>
              <a:ext uri="{FF2B5EF4-FFF2-40B4-BE49-F238E27FC236}">
                <a16:creationId xmlns:a16="http://schemas.microsoft.com/office/drawing/2014/main" id="{B513E14F-7798-4E0A-8121-A9BA04CD90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343400"/>
            <a:ext cx="4953000" cy="22013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453CFC7-8CDD-4317-A6A7-53B0A3B21B8A}"/>
              </a:ext>
            </a:extLst>
          </p:cNvPr>
          <p:cNvPicPr>
            <a:picLocks noChangeAspect="1"/>
          </p:cNvPicPr>
          <p:nvPr/>
        </p:nvPicPr>
        <p:blipFill>
          <a:blip r:embed="rId5"/>
          <a:stretch>
            <a:fillRect/>
          </a:stretch>
        </p:blipFill>
        <p:spPr>
          <a:xfrm>
            <a:off x="5552661" y="4110716"/>
            <a:ext cx="3124200" cy="2456219"/>
          </a:xfrm>
          <a:prstGeom prst="rect">
            <a:avLst/>
          </a:prstGeom>
        </p:spPr>
      </p:pic>
      <p:sp>
        <p:nvSpPr>
          <p:cNvPr id="8" name="TextBox 7">
            <a:extLst>
              <a:ext uri="{FF2B5EF4-FFF2-40B4-BE49-F238E27FC236}">
                <a16:creationId xmlns:a16="http://schemas.microsoft.com/office/drawing/2014/main" id="{C7DB3ABA-0CDC-4D20-B978-DB4AC3965F45}"/>
              </a:ext>
            </a:extLst>
          </p:cNvPr>
          <p:cNvSpPr txBox="1"/>
          <p:nvPr/>
        </p:nvSpPr>
        <p:spPr>
          <a:xfrm>
            <a:off x="7239000" y="6172200"/>
            <a:ext cx="1056700" cy="369332"/>
          </a:xfrm>
          <a:prstGeom prst="rect">
            <a:avLst/>
          </a:prstGeom>
          <a:noFill/>
        </p:spPr>
        <p:txBody>
          <a:bodyPr wrap="none" rtlCol="0">
            <a:spAutoFit/>
          </a:bodyPr>
          <a:lstStyle/>
          <a:p>
            <a:r>
              <a:rPr lang="en-US" dirty="0"/>
              <a:t>twiddle()</a:t>
            </a:r>
            <a:endParaRPr lang="en-SE" dirty="0"/>
          </a:p>
        </p:txBody>
      </p:sp>
    </p:spTree>
    <p:extLst>
      <p:ext uri="{BB962C8B-B14F-4D97-AF65-F5344CB8AC3E}">
        <p14:creationId xmlns:p14="http://schemas.microsoft.com/office/powerpoint/2010/main" val="624664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68F23-D31D-4C00-94E6-526F99394676}"/>
              </a:ext>
            </a:extLst>
          </p:cNvPr>
          <p:cNvSpPr>
            <a:spLocks noGrp="1"/>
          </p:cNvSpPr>
          <p:nvPr>
            <p:ph type="title"/>
          </p:nvPr>
        </p:nvSpPr>
        <p:spPr/>
        <p:txBody>
          <a:bodyPr/>
          <a:lstStyle/>
          <a:p>
            <a:r>
              <a:rPr lang="en-US" dirty="0"/>
              <a:t>Amazon </a:t>
            </a:r>
            <a:r>
              <a:rPr lang="en-US" dirty="0" err="1"/>
              <a:t>DeepRacer</a:t>
            </a:r>
            <a:endParaRPr lang="en-SE" dirty="0"/>
          </a:p>
        </p:txBody>
      </p:sp>
      <p:sp>
        <p:nvSpPr>
          <p:cNvPr id="3" name="Content Placeholder 2">
            <a:extLst>
              <a:ext uri="{FF2B5EF4-FFF2-40B4-BE49-F238E27FC236}">
                <a16:creationId xmlns:a16="http://schemas.microsoft.com/office/drawing/2014/main" id="{3FF50737-D041-45FF-BC14-065F2EE561BA}"/>
              </a:ext>
            </a:extLst>
          </p:cNvPr>
          <p:cNvSpPr>
            <a:spLocks noGrp="1"/>
          </p:cNvSpPr>
          <p:nvPr>
            <p:ph idx="1"/>
          </p:nvPr>
        </p:nvSpPr>
        <p:spPr>
          <a:xfrm>
            <a:off x="457200" y="1295400"/>
            <a:ext cx="8229600" cy="3657600"/>
          </a:xfrm>
        </p:spPr>
        <p:txBody>
          <a:bodyPr>
            <a:normAutofit fontScale="85000" lnSpcReduction="10000"/>
          </a:bodyPr>
          <a:lstStyle/>
          <a:p>
            <a:r>
              <a:rPr lang="en-US" dirty="0"/>
              <a:t>Amazon Web Services (AWS) launched </a:t>
            </a:r>
            <a:r>
              <a:rPr lang="en-US" dirty="0" err="1"/>
              <a:t>DeepRacer</a:t>
            </a:r>
            <a:r>
              <a:rPr lang="en-US" dirty="0"/>
              <a:t> in 2018 for training AD algorithms with RL</a:t>
            </a:r>
          </a:p>
          <a:p>
            <a:pPr lvl="1"/>
            <a:r>
              <a:rPr lang="en-US" dirty="0">
                <a:hlinkClick r:id="rId3"/>
              </a:rPr>
              <a:t>https://aws.amazon.com/deepracer/</a:t>
            </a:r>
            <a:endParaRPr lang="en-US" dirty="0"/>
          </a:p>
          <a:p>
            <a:r>
              <a:rPr lang="en-US" dirty="0"/>
              <a:t>You can train RL algorithm in the simulator on AWS cloud, but it costs money after some free time.</a:t>
            </a:r>
          </a:p>
          <a:p>
            <a:r>
              <a:rPr lang="en-US" dirty="0"/>
              <a:t>They hold competitions, both online and in real-world. 1/10</a:t>
            </a:r>
            <a:r>
              <a:rPr lang="en-US" baseline="30000" dirty="0"/>
              <a:t>th</a:t>
            </a:r>
            <a:r>
              <a:rPr lang="en-US" dirty="0"/>
              <a:t> scale race </a:t>
            </a:r>
            <a:r>
              <a:rPr lang="en-US"/>
              <a:t>car costs </a:t>
            </a:r>
            <a:r>
              <a:rPr lang="en-US" dirty="0"/>
              <a:t>USD $</a:t>
            </a:r>
            <a:r>
              <a:rPr lang="en-SE" dirty="0"/>
              <a:t>349</a:t>
            </a:r>
            <a:r>
              <a:rPr lang="en-US" dirty="0"/>
              <a:t>. </a:t>
            </a:r>
          </a:p>
          <a:p>
            <a:endParaRPr lang="en-US" dirty="0"/>
          </a:p>
          <a:p>
            <a:endParaRPr lang="en-SE" dirty="0"/>
          </a:p>
        </p:txBody>
      </p:sp>
      <p:sp>
        <p:nvSpPr>
          <p:cNvPr id="4" name="Slide Number Placeholder 3">
            <a:extLst>
              <a:ext uri="{FF2B5EF4-FFF2-40B4-BE49-F238E27FC236}">
                <a16:creationId xmlns:a16="http://schemas.microsoft.com/office/drawing/2014/main" id="{0AD56777-5B3B-411F-976A-9C38FD8739E9}"/>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pic>
        <p:nvPicPr>
          <p:cNvPr id="1026" name="Picture 2" descr="You are doing great work improving your AWS DeepRacer model!">
            <a:extLst>
              <a:ext uri="{FF2B5EF4-FFF2-40B4-BE49-F238E27FC236}">
                <a16:creationId xmlns:a16="http://schemas.microsoft.com/office/drawing/2014/main" id="{717AC2E3-BE2F-40A2-BD45-13905500F7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4832105"/>
            <a:ext cx="2438400" cy="2023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5153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3478</TotalTime>
  <Words>10498</Words>
  <Application>Microsoft Office PowerPoint</Application>
  <PresentationFormat>On-screen Show (4:3)</PresentationFormat>
  <Paragraphs>1191</Paragraphs>
  <Slides>61</Slides>
  <Notes>44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61</vt:i4>
      </vt:variant>
    </vt:vector>
  </HeadingPairs>
  <TitlesOfParts>
    <vt:vector size="69" baseType="lpstr">
      <vt:lpstr>cmmi10</vt:lpstr>
      <vt:lpstr>Helvetica Neue</vt:lpstr>
      <vt:lpstr>Palatino</vt:lpstr>
      <vt:lpstr>Arial</vt:lpstr>
      <vt:lpstr>Calibri</vt:lpstr>
      <vt:lpstr>Cambria Math</vt:lpstr>
      <vt:lpstr>Tahoma</vt:lpstr>
      <vt:lpstr>Default Design</vt:lpstr>
      <vt:lpstr>L7.1  MDP Planning</vt:lpstr>
      <vt:lpstr>Reinforcement Learning (RL)</vt:lpstr>
      <vt:lpstr>Model-Based vs. Model-Free</vt:lpstr>
      <vt:lpstr>Overview of RL Algorithms</vt:lpstr>
      <vt:lpstr>Markov Decision Process (MDP)</vt:lpstr>
      <vt:lpstr>MDP Quiz</vt:lpstr>
      <vt:lpstr>An Example MDP</vt:lpstr>
      <vt:lpstr>RL Reward Function</vt:lpstr>
      <vt:lpstr>Amazon DeepRacer</vt:lpstr>
      <vt:lpstr>PowerPoint Presentation</vt:lpstr>
      <vt:lpstr>Example Reward Function</vt:lpstr>
      <vt:lpstr>MDP Search Tree</vt:lpstr>
      <vt:lpstr>Preventing Infinite Rewards</vt:lpstr>
      <vt:lpstr>Discounting</vt:lpstr>
      <vt:lpstr>Discounting Example</vt:lpstr>
      <vt:lpstr>The Big Picture</vt:lpstr>
      <vt:lpstr>Known MDP</vt:lpstr>
      <vt:lpstr>Bellman Expectation Equations</vt:lpstr>
      <vt:lpstr>Bellman Optimality Equations</vt:lpstr>
      <vt:lpstr>Backup Diagrams</vt:lpstr>
      <vt:lpstr>v(s) vs. q(s,a)</vt:lpstr>
      <vt:lpstr>Policy Evaluation</vt:lpstr>
      <vt:lpstr>Simplfied Bellman Equations for Deterministic Env</vt:lpstr>
      <vt:lpstr>Grid World1: Policy Evaluation</vt:lpstr>
      <vt:lpstr>Iterative Policy Evaluation</vt:lpstr>
      <vt:lpstr>Iterative Policy Evaluation Example</vt:lpstr>
      <vt:lpstr>Iterative Policy Evaluation Example</vt:lpstr>
      <vt:lpstr>Iterative Policy Evaluation Results</vt:lpstr>
      <vt:lpstr>Policy Iteration</vt:lpstr>
      <vt:lpstr>Policy Iteration Illustration</vt:lpstr>
      <vt:lpstr>Policy Iteration Example</vt:lpstr>
      <vt:lpstr>PowerPoint Presentation</vt:lpstr>
      <vt:lpstr>PowerPoint Presentation</vt:lpstr>
      <vt:lpstr>PowerPoint Presentation</vt:lpstr>
      <vt:lpstr>Another PI Example</vt:lpstr>
      <vt:lpstr>Value Iteration</vt:lpstr>
      <vt:lpstr>Generalized Policy Iteration (GPI)</vt:lpstr>
      <vt:lpstr>Modified Policy Iteration</vt:lpstr>
      <vt:lpstr>Toy Example</vt:lpstr>
      <vt:lpstr>MiniGW Example</vt:lpstr>
      <vt:lpstr>MiniGW Setup</vt:lpstr>
      <vt:lpstr>Iter1 Policy Evaluation of Random Policy</vt:lpstr>
      <vt:lpstr>Iter1 Policy Improvement</vt:lpstr>
      <vt:lpstr>Iter2 Policy Evaluation of Det Policy</vt:lpstr>
      <vt:lpstr>Iter2 Policy Improvement</vt:lpstr>
      <vt:lpstr>MiniGW Example</vt:lpstr>
      <vt:lpstr>Iter1 Policy Evaluation of Random Policy</vt:lpstr>
      <vt:lpstr>Iter1 Policy Improvement</vt:lpstr>
      <vt:lpstr>Iter2 Policy Evaluation of Det Policy</vt:lpstr>
      <vt:lpstr>Iter2 Policy Improvement</vt:lpstr>
      <vt:lpstr>MiniGW Example</vt:lpstr>
      <vt:lpstr>Value Iteration w. Det Env: 1st Iteration</vt:lpstr>
      <vt:lpstr>Value Iteration w. Det Env: 2nd Iteration</vt:lpstr>
      <vt:lpstr>MiniGW Example</vt:lpstr>
      <vt:lpstr>Value Iteration w. Sto Env: 2nd Iteration</vt:lpstr>
      <vt:lpstr>Value Iteration w. Sto Env: 1st Iteration</vt:lpstr>
      <vt:lpstr>Value Iteration w. Sto Env: 2nd Iteration</vt:lpstr>
      <vt:lpstr>Value Iteration w. Sto Env: after Convergence</vt:lpstr>
      <vt:lpstr>MiniGW Example</vt:lpstr>
      <vt:lpstr>Model-Based RL</vt:lpstr>
      <vt:lpstr>MiniGW: Model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L8  Model-based RL</dc:title>
  <dc:creator>Zonghua Gu</dc:creator>
  <cp:lastModifiedBy>Zonghua Gu</cp:lastModifiedBy>
  <cp:revision>184</cp:revision>
  <dcterms:created xsi:type="dcterms:W3CDTF">2020-05-13T19:01:03Z</dcterms:created>
  <dcterms:modified xsi:type="dcterms:W3CDTF">2021-05-17T16:01:49Z</dcterms:modified>
</cp:coreProperties>
</file>